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Lst>
  <p:notesMasterIdLst>
    <p:notesMasterId r:id="rId28"/>
  </p:notesMasterIdLst>
  <p:handoutMasterIdLst>
    <p:handoutMasterId r:id="rId29"/>
  </p:handoutMasterIdLst>
  <p:sldIdLst>
    <p:sldId id="1579" r:id="rId2"/>
    <p:sldId id="1580" r:id="rId3"/>
    <p:sldId id="1607" r:id="rId4"/>
    <p:sldId id="1582" r:id="rId5"/>
    <p:sldId id="1581" r:id="rId6"/>
    <p:sldId id="1583" r:id="rId7"/>
    <p:sldId id="1593" r:id="rId8"/>
    <p:sldId id="1594" r:id="rId9"/>
    <p:sldId id="1595" r:id="rId10"/>
    <p:sldId id="1586" r:id="rId11"/>
    <p:sldId id="1591" r:id="rId12"/>
    <p:sldId id="1592" r:id="rId13"/>
    <p:sldId id="1590" r:id="rId14"/>
    <p:sldId id="1589" r:id="rId15"/>
    <p:sldId id="1596" r:id="rId16"/>
    <p:sldId id="1587" r:id="rId17"/>
    <p:sldId id="1597" r:id="rId18"/>
    <p:sldId id="1598" r:id="rId19"/>
    <p:sldId id="1599" r:id="rId20"/>
    <p:sldId id="1600" r:id="rId21"/>
    <p:sldId id="1601" r:id="rId22"/>
    <p:sldId id="1602" r:id="rId23"/>
    <p:sldId id="1603" r:id="rId24"/>
    <p:sldId id="1604" r:id="rId25"/>
    <p:sldId id="1585" r:id="rId26"/>
    <p:sldId id="160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529"/>
    <a:srgbClr val="2B3922"/>
    <a:srgbClr val="2E3722"/>
    <a:srgbClr val="FCF7F1"/>
    <a:srgbClr val="B8D233"/>
    <a:srgbClr val="5CC6D6"/>
    <a:srgbClr val="F8D22F"/>
    <a:srgbClr val="F03F2B"/>
    <a:srgbClr val="3488A0"/>
    <a:srgbClr val="57903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1" autoAdjust="0"/>
    <p:restoredTop sz="94027" autoAdjust="0"/>
  </p:normalViewPr>
  <p:slideViewPr>
    <p:cSldViewPr snapToGrid="0">
      <p:cViewPr varScale="1">
        <p:scale>
          <a:sx n="87" d="100"/>
          <a:sy n="87" d="100"/>
        </p:scale>
        <p:origin x="437" y="67"/>
      </p:cViewPr>
      <p:guideLst/>
    </p:cSldViewPr>
  </p:slideViewPr>
  <p:notesTextViewPr>
    <p:cViewPr>
      <p:scale>
        <a:sx n="1" d="1"/>
        <a:sy n="1" d="1"/>
      </p:scale>
      <p:origin x="0" y="0"/>
    </p:cViewPr>
  </p:notesTextViewPr>
  <p:notesViewPr>
    <p:cSldViewPr snapToGrid="0">
      <p:cViewPr varScale="1">
        <p:scale>
          <a:sx n="120" d="100"/>
          <a:sy n="120" d="100"/>
        </p:scale>
        <p:origin x="5040"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Pasta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dPt>
            <c:idx val="0"/>
            <c:bubble3D val="0"/>
            <c:spPr>
              <a:gradFill rotWithShape="1">
                <a:gsLst>
                  <a:gs pos="0">
                    <a:schemeClr val="accent5">
                      <a:shade val="76000"/>
                      <a:shade val="85000"/>
                      <a:satMod val="130000"/>
                    </a:schemeClr>
                  </a:gs>
                  <a:gs pos="34000">
                    <a:schemeClr val="accent5">
                      <a:shade val="76000"/>
                      <a:shade val="87000"/>
                      <a:satMod val="125000"/>
                    </a:schemeClr>
                  </a:gs>
                  <a:gs pos="70000">
                    <a:schemeClr val="accent5">
                      <a:shade val="76000"/>
                      <a:tint val="100000"/>
                      <a:shade val="90000"/>
                      <a:satMod val="130000"/>
                    </a:schemeClr>
                  </a:gs>
                  <a:gs pos="100000">
                    <a:schemeClr val="accent5">
                      <a:shade val="76000"/>
                      <a:tint val="100000"/>
                      <a:shade val="100000"/>
                      <a:satMod val="110000"/>
                    </a:schemeClr>
                  </a:gs>
                </a:gsLst>
                <a:path path="circle">
                  <a:fillToRect l="100000" t="100000" r="100000" b="100000"/>
                </a:path>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1-3D3F-4FA0-95DC-C3F0CB902229}"/>
              </c:ext>
            </c:extLst>
          </c:dPt>
          <c:dPt>
            <c:idx val="1"/>
            <c:bubble3D val="0"/>
            <c:spPr>
              <a:gradFill rotWithShape="1">
                <a:gsLst>
                  <a:gs pos="0">
                    <a:schemeClr val="accent5">
                      <a:tint val="77000"/>
                      <a:shade val="85000"/>
                      <a:satMod val="130000"/>
                    </a:schemeClr>
                  </a:gs>
                  <a:gs pos="34000">
                    <a:schemeClr val="accent5">
                      <a:tint val="77000"/>
                      <a:shade val="87000"/>
                      <a:satMod val="125000"/>
                    </a:schemeClr>
                  </a:gs>
                  <a:gs pos="70000">
                    <a:schemeClr val="accent5">
                      <a:tint val="77000"/>
                      <a:tint val="100000"/>
                      <a:shade val="90000"/>
                      <a:satMod val="130000"/>
                    </a:schemeClr>
                  </a:gs>
                  <a:gs pos="100000">
                    <a:schemeClr val="accent5">
                      <a:tint val="77000"/>
                      <a:tint val="100000"/>
                      <a:shade val="100000"/>
                      <a:satMod val="110000"/>
                    </a:schemeClr>
                  </a:gs>
                </a:gsLst>
                <a:path path="circle">
                  <a:fillToRect l="100000" t="100000" r="100000" b="100000"/>
                </a:path>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9800000"/>
                </a:lightRig>
              </a:scene3d>
              <a:sp3d prstMaterial="flat">
                <a:bevelT w="25400" h="31750"/>
              </a:sp3d>
            </c:spPr>
            <c:extLst>
              <c:ext xmlns:c16="http://schemas.microsoft.com/office/drawing/2014/chart" uri="{C3380CC4-5D6E-409C-BE32-E72D297353CC}">
                <c16:uniqueId val="{00000003-3D3F-4FA0-95DC-C3F0CB902229}"/>
              </c:ext>
            </c:extLst>
          </c:dPt>
          <c:dLbls>
            <c:spPr>
              <a:noFill/>
              <a:ln>
                <a:noFill/>
              </a:ln>
              <a:effectLst/>
            </c:spPr>
            <c:txPr>
              <a:bodyPr rot="0" spcFirstLastPara="1" vertOverflow="ellipsis" vert="horz" wrap="square" anchor="ctr" anchorCtr="1"/>
              <a:lstStyle/>
              <a:p>
                <a:pPr>
                  <a:defRPr sz="2400" b="0" i="0" u="none" strike="noStrike" kern="1200" baseline="0">
                    <a:solidFill>
                      <a:schemeClr val="tx1">
                        <a:lumMod val="75000"/>
                        <a:lumOff val="25000"/>
                      </a:schemeClr>
                    </a:solidFill>
                    <a:latin typeface="+mn-lt"/>
                    <a:ea typeface="+mn-ea"/>
                    <a:cs typeface="+mn-cs"/>
                  </a:defRPr>
                </a:pPr>
                <a:endParaRPr lang="pt-PT"/>
              </a:p>
            </c:txPr>
            <c:dLblPos val="ctr"/>
            <c:showLegendKey val="0"/>
            <c:showVal val="1"/>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Planilha1!$A$1:$B$1</c:f>
              <c:strCache>
                <c:ptCount val="2"/>
                <c:pt idx="0">
                  <c:v>Treino</c:v>
                </c:pt>
                <c:pt idx="1">
                  <c:v>Validação</c:v>
                </c:pt>
              </c:strCache>
            </c:strRef>
          </c:cat>
          <c:val>
            <c:numRef>
              <c:f>Planilha1!$A$2:$B$2</c:f>
              <c:numCache>
                <c:formatCode>General</c:formatCode>
                <c:ptCount val="2"/>
                <c:pt idx="0">
                  <c:v>560</c:v>
                </c:pt>
                <c:pt idx="1">
                  <c:v>222</c:v>
                </c:pt>
              </c:numCache>
            </c:numRef>
          </c:val>
          <c:extLst>
            <c:ext xmlns:c16="http://schemas.microsoft.com/office/drawing/2014/chart" uri="{C3380CC4-5D6E-409C-BE32-E72D297353CC}">
              <c16:uniqueId val="{00000004-3D3F-4FA0-95DC-C3F0CB902229}"/>
            </c:ext>
          </c:extLst>
        </c:ser>
        <c:dLbls>
          <c:dLblPos val="ctr"/>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2400" b="0" i="0" u="none" strike="noStrike" kern="1200" baseline="0">
              <a:solidFill>
                <a:schemeClr val="tx1">
                  <a:lumMod val="65000"/>
                  <a:lumOff val="35000"/>
                </a:schemeClr>
              </a:solidFill>
              <a:latin typeface="+mn-lt"/>
              <a:ea typeface="+mn-ea"/>
              <a:cs typeface="+mn-cs"/>
            </a:defRPr>
          </a:pPr>
          <a:endParaRPr lang="pt-PT"/>
        </a:p>
      </c:txPr>
    </c:legend>
    <c:plotVisOnly val="1"/>
    <c:dispBlanksAs val="gap"/>
    <c:showDLblsOverMax val="0"/>
  </c:chart>
  <c:spPr>
    <a:noFill/>
    <a:ln>
      <a:noFill/>
    </a:ln>
    <a:effectLst/>
  </c:spPr>
  <c:txPr>
    <a:bodyPr/>
    <a:lstStyle/>
    <a:p>
      <a:pPr>
        <a:defRPr sz="2400"/>
      </a:pPr>
      <a:endParaRPr lang="pt-PT"/>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900"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600"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4A170B22-A4BB-4708-B0CE-A73E8306129B}" type="datetime1">
              <a:rPr lang="pt-BR" smtClean="0"/>
              <a:t>08/08/2022</a:t>
            </a:fld>
            <a:endParaRPr lang="en-US"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5" name="Espaço Reservado para o Número do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7ACF5E7-ACB0-497B-A8C6-F2E617B4631D}" type="slidenum">
              <a:rPr lang="en-US" smtClean="0"/>
              <a:t>‹#›</a:t>
            </a:fld>
            <a:endParaRPr lang="en-US" dirty="0"/>
          </a:p>
        </p:txBody>
      </p:sp>
    </p:spTree>
    <p:extLst>
      <p:ext uri="{BB962C8B-B14F-4D97-AF65-F5344CB8AC3E}">
        <p14:creationId xmlns:p14="http://schemas.microsoft.com/office/powerpoint/2010/main" val="193853396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E6245E56-2EE9-450B-A671-BE5C90BAC91C}" type="datetime1">
              <a:rPr lang="pt-BR" smtClean="0"/>
              <a:t>08/08/2022</a:t>
            </a:fld>
            <a:endParaRPr lang="en-US"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Clique para editar o texto Mestre</a:t>
            </a:r>
            <a:endParaRPr lang="en-US"/>
          </a:p>
          <a:p>
            <a:pPr lvl="1" rtl="0"/>
            <a:r>
              <a:rPr lang="pt-br"/>
              <a:t>Segundo nível</a:t>
            </a:r>
          </a:p>
          <a:p>
            <a:pPr lvl="2" rtl="0"/>
            <a:r>
              <a:rPr lang="pt-br"/>
              <a:t>Terceiro nível</a:t>
            </a:r>
          </a:p>
          <a:p>
            <a:pPr lvl="3" rtl="0"/>
            <a:r>
              <a:rPr lang="pt-br"/>
              <a:t>Quarto nível</a:t>
            </a:r>
          </a:p>
          <a:p>
            <a:pPr lvl="4" rtl="0"/>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dirty="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7A705E3-E620-489D-9973-6221209A4B3B}" type="slidenum">
              <a:rPr lang="en-US" smtClean="0"/>
              <a:t>‹#›</a:t>
            </a:fld>
            <a:endParaRPr lang="en-US" dirty="0"/>
          </a:p>
        </p:txBody>
      </p:sp>
    </p:spTree>
    <p:extLst>
      <p:ext uri="{BB962C8B-B14F-4D97-AF65-F5344CB8AC3E}">
        <p14:creationId xmlns:p14="http://schemas.microsoft.com/office/powerpoint/2010/main" val="3889581830"/>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paperswithcode.com/method/densenet"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blog.roboflow.com/advanced-augmentations/"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blog.roboflow.com/detect-small-objects/"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Data 3"/>
          <p:cNvSpPr>
            <a:spLocks noGrp="1"/>
          </p:cNvSpPr>
          <p:nvPr>
            <p:ph type="dt" idx="1"/>
          </p:nvPr>
        </p:nvSpPr>
        <p:spPr/>
        <p:txBody>
          <a:bodyPr/>
          <a:lstStyle/>
          <a:p>
            <a:pPr rtl="0"/>
            <a:fld id="{E6245E56-2EE9-450B-A671-BE5C90BAC91C}" type="datetime1">
              <a:rPr lang="pt-BR" smtClean="0"/>
              <a:t>08/08/2022</a:t>
            </a:fld>
            <a:endParaRPr lang="en-US" dirty="0"/>
          </a:p>
        </p:txBody>
      </p:sp>
      <p:sp>
        <p:nvSpPr>
          <p:cNvPr id="5" name="Espaço Reservado para Número de Slide 4"/>
          <p:cNvSpPr>
            <a:spLocks noGrp="1"/>
          </p:cNvSpPr>
          <p:nvPr>
            <p:ph type="sldNum" sz="quarter" idx="5"/>
          </p:nvPr>
        </p:nvSpPr>
        <p:spPr/>
        <p:txBody>
          <a:bodyPr/>
          <a:lstStyle/>
          <a:p>
            <a:pPr rtl="0"/>
            <a:fld id="{37A705E3-E620-489D-9973-6221209A4B3B}" type="slidenum">
              <a:rPr lang="en-US" smtClean="0"/>
              <a:t>5</a:t>
            </a:fld>
            <a:endParaRPr lang="en-US" dirty="0"/>
          </a:p>
        </p:txBody>
      </p:sp>
    </p:spTree>
    <p:extLst>
      <p:ext uri="{BB962C8B-B14F-4D97-AF65-F5344CB8AC3E}">
        <p14:creationId xmlns:p14="http://schemas.microsoft.com/office/powerpoint/2010/main" val="35861662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Data 3"/>
          <p:cNvSpPr>
            <a:spLocks noGrp="1"/>
          </p:cNvSpPr>
          <p:nvPr>
            <p:ph type="dt" idx="1"/>
          </p:nvPr>
        </p:nvSpPr>
        <p:spPr/>
        <p:txBody>
          <a:bodyPr/>
          <a:lstStyle/>
          <a:p>
            <a:pPr rtl="0"/>
            <a:fld id="{E6245E56-2EE9-450B-A671-BE5C90BAC91C}" type="datetime1">
              <a:rPr lang="pt-BR" smtClean="0"/>
              <a:t>08/08/2022</a:t>
            </a:fld>
            <a:endParaRPr lang="en-US" dirty="0"/>
          </a:p>
        </p:txBody>
      </p:sp>
      <p:sp>
        <p:nvSpPr>
          <p:cNvPr id="5" name="Espaço Reservado para Número de Slide 4"/>
          <p:cNvSpPr>
            <a:spLocks noGrp="1"/>
          </p:cNvSpPr>
          <p:nvPr>
            <p:ph type="sldNum" sz="quarter" idx="5"/>
          </p:nvPr>
        </p:nvSpPr>
        <p:spPr/>
        <p:txBody>
          <a:bodyPr/>
          <a:lstStyle/>
          <a:p>
            <a:pPr rtl="0"/>
            <a:fld id="{37A705E3-E620-489D-9973-6221209A4B3B}" type="slidenum">
              <a:rPr lang="en-US" smtClean="0"/>
              <a:t>16</a:t>
            </a:fld>
            <a:endParaRPr lang="en-US" dirty="0"/>
          </a:p>
        </p:txBody>
      </p:sp>
    </p:spTree>
    <p:extLst>
      <p:ext uri="{BB962C8B-B14F-4D97-AF65-F5344CB8AC3E}">
        <p14:creationId xmlns:p14="http://schemas.microsoft.com/office/powerpoint/2010/main" val="12915395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Todos os detectores de objetos captam uma imagem para entrada e compactam recursos por meio de um </a:t>
            </a:r>
            <a:r>
              <a:rPr lang="pt-BR" dirty="0" err="1"/>
              <a:t>backbone</a:t>
            </a:r>
            <a:r>
              <a:rPr lang="pt-BR" dirty="0"/>
              <a:t> de rede neural </a:t>
            </a:r>
            <a:r>
              <a:rPr lang="pt-BR" dirty="0" err="1"/>
              <a:t>convolucional</a:t>
            </a:r>
            <a:r>
              <a:rPr lang="pt-BR" dirty="0"/>
              <a:t> . Na classificação de imagens , esses </a:t>
            </a:r>
            <a:r>
              <a:rPr lang="pt-BR" dirty="0" err="1"/>
              <a:t>backbones</a:t>
            </a:r>
            <a:r>
              <a:rPr lang="pt-BR" dirty="0"/>
              <a:t> são o fim da rede e a previsão pode ser feita a partir deles. Na detecção de objetos, várias caixas delimitadoras precisam ser desenhadas ao redor das imagens junto com a classificação, de modo que as camadas de recursos do </a:t>
            </a:r>
            <a:r>
              <a:rPr lang="pt-BR" dirty="0" err="1"/>
              <a:t>backbone</a:t>
            </a:r>
            <a:r>
              <a:rPr lang="pt-BR" dirty="0"/>
              <a:t> </a:t>
            </a:r>
            <a:r>
              <a:rPr lang="pt-BR" dirty="0" err="1"/>
              <a:t>convolucional</a:t>
            </a:r>
            <a:r>
              <a:rPr lang="pt-BR" dirty="0"/>
              <a:t> precisam ser misturadas e mantidas à luz umas das outras. A combinação de camadas de recursos de </a:t>
            </a:r>
            <a:r>
              <a:rPr lang="pt-BR" dirty="0" err="1"/>
              <a:t>backbone</a:t>
            </a:r>
            <a:r>
              <a:rPr lang="pt-BR" dirty="0"/>
              <a:t> ocorre no pescoço.</a:t>
            </a:r>
          </a:p>
          <a:p>
            <a:endParaRPr lang="pt-BR" dirty="0"/>
          </a:p>
          <a:p>
            <a:r>
              <a:rPr lang="pt-BR" dirty="0"/>
              <a:t>Também é útil dividir os detectores de objetos em duas categorias: detectores de um estágio e detectores de dois estágios. A detecção acontece na cabeça . Os detectores de dois estágios separam a tarefa de localização e classificação de objetos para cada caixa delimitadora. Os detectores de um estágio fazem as previsões para localização e classificação de objetos ao mesmo tempo. YOLO é um detector de um estágio, portanto, </a:t>
            </a:r>
            <a:r>
              <a:rPr lang="pt-BR" dirty="0" err="1"/>
              <a:t>You</a:t>
            </a:r>
            <a:r>
              <a:rPr lang="pt-BR" dirty="0"/>
              <a:t> Only Look </a:t>
            </a:r>
            <a:r>
              <a:rPr lang="pt-BR" dirty="0" err="1"/>
              <a:t>Once</a:t>
            </a:r>
            <a:r>
              <a:rPr lang="pt-BR" dirty="0"/>
              <a:t>.</a:t>
            </a:r>
          </a:p>
          <a:p>
            <a:endParaRPr lang="pt-BR" dirty="0"/>
          </a:p>
          <a:p>
            <a:r>
              <a:rPr lang="pt-BR" b="0" i="0" dirty="0">
                <a:solidFill>
                  <a:srgbClr val="383838"/>
                </a:solidFill>
                <a:effectLst/>
                <a:latin typeface="proxima-nova"/>
              </a:rPr>
              <a:t>A rede de </a:t>
            </a:r>
            <a:r>
              <a:rPr lang="pt-BR" b="0" i="0" dirty="0" err="1">
                <a:solidFill>
                  <a:srgbClr val="383838"/>
                </a:solidFill>
                <a:effectLst/>
                <a:latin typeface="proxima-nova"/>
              </a:rPr>
              <a:t>backbone</a:t>
            </a:r>
            <a:r>
              <a:rPr lang="pt-BR" b="0" i="0" dirty="0">
                <a:solidFill>
                  <a:srgbClr val="383838"/>
                </a:solidFill>
                <a:effectLst/>
                <a:latin typeface="proxima-nova"/>
              </a:rPr>
              <a:t> para um detector de objetos é normalmente </a:t>
            </a:r>
            <a:r>
              <a:rPr lang="pt-BR" b="0" i="0" dirty="0" err="1">
                <a:solidFill>
                  <a:srgbClr val="383838"/>
                </a:solidFill>
                <a:effectLst/>
                <a:latin typeface="proxima-nova"/>
              </a:rPr>
              <a:t>pré</a:t>
            </a:r>
            <a:r>
              <a:rPr lang="pt-BR" b="0" i="0" dirty="0">
                <a:solidFill>
                  <a:srgbClr val="383838"/>
                </a:solidFill>
                <a:effectLst/>
                <a:latin typeface="proxima-nova"/>
              </a:rPr>
              <a:t>-treinada na classificação </a:t>
            </a:r>
            <a:r>
              <a:rPr lang="pt-BR" b="0" i="0" dirty="0" err="1">
                <a:solidFill>
                  <a:srgbClr val="383838"/>
                </a:solidFill>
                <a:effectLst/>
                <a:latin typeface="proxima-nova"/>
              </a:rPr>
              <a:t>ImageNet</a:t>
            </a:r>
            <a:r>
              <a:rPr lang="pt-BR" b="0" i="0" dirty="0">
                <a:solidFill>
                  <a:srgbClr val="383838"/>
                </a:solidFill>
                <a:effectLst/>
                <a:latin typeface="proxima-nova"/>
              </a:rPr>
              <a:t>. Pré-treinamento significa que os pesos da rede já foram adaptados para identificar características relevantes em uma imagem, mas serão ajustados na nova tarefa de detecção de objetos.</a:t>
            </a:r>
          </a:p>
          <a:p>
            <a:endParaRPr lang="pt-BR" b="0" i="0" dirty="0">
              <a:solidFill>
                <a:srgbClr val="383838"/>
              </a:solidFill>
              <a:effectLst/>
              <a:latin typeface="proxima-nova"/>
            </a:endParaRPr>
          </a:p>
          <a:p>
            <a:pPr algn="l"/>
            <a:r>
              <a:rPr lang="pt-BR" b="0" i="0" dirty="0">
                <a:solidFill>
                  <a:srgbClr val="383838"/>
                </a:solidFill>
                <a:effectLst/>
                <a:latin typeface="proxima-nova"/>
              </a:rPr>
              <a:t>A próxima etapa na detecção de objetos é misturar e combinar os recursos formados no </a:t>
            </a:r>
            <a:r>
              <a:rPr lang="pt-BR" b="0" i="0" dirty="0" err="1">
                <a:solidFill>
                  <a:srgbClr val="383838"/>
                </a:solidFill>
                <a:effectLst/>
                <a:latin typeface="proxima-nova"/>
              </a:rPr>
              <a:t>backbone</a:t>
            </a:r>
            <a:r>
              <a:rPr lang="pt-BR" b="0" i="0" dirty="0">
                <a:solidFill>
                  <a:srgbClr val="383838"/>
                </a:solidFill>
                <a:effectLst/>
                <a:latin typeface="proxima-nova"/>
              </a:rPr>
              <a:t> </a:t>
            </a:r>
            <a:r>
              <a:rPr lang="pt-BR" b="0" i="0" dirty="0" err="1">
                <a:solidFill>
                  <a:srgbClr val="383838"/>
                </a:solidFill>
                <a:effectLst/>
                <a:latin typeface="proxima-nova"/>
              </a:rPr>
              <a:t>ConvNet</a:t>
            </a:r>
            <a:r>
              <a:rPr lang="pt-BR" b="0" i="0" dirty="0">
                <a:solidFill>
                  <a:srgbClr val="383838"/>
                </a:solidFill>
                <a:effectLst/>
                <a:latin typeface="proxima-nova"/>
              </a:rPr>
              <a:t> para se preparar para a etapa de detecção. YOLOv4 escolhe </a:t>
            </a:r>
            <a:r>
              <a:rPr lang="pt-BR" b="1" i="0" dirty="0" err="1">
                <a:solidFill>
                  <a:srgbClr val="383838"/>
                </a:solidFill>
                <a:effectLst/>
                <a:latin typeface="proxima-nova"/>
              </a:rPr>
              <a:t>PANet</a:t>
            </a:r>
            <a:r>
              <a:rPr lang="pt-BR" b="0" i="0" dirty="0">
                <a:solidFill>
                  <a:srgbClr val="383838"/>
                </a:solidFill>
                <a:effectLst/>
                <a:latin typeface="proxima-nova"/>
              </a:rPr>
              <a:t> para a agregação de recursos da rede. Além disso, o YOLOv4 adiciona um </a:t>
            </a:r>
            <a:r>
              <a:rPr lang="pt-BR" b="1" i="0" dirty="0">
                <a:solidFill>
                  <a:srgbClr val="383838"/>
                </a:solidFill>
                <a:effectLst/>
                <a:latin typeface="proxima-nova"/>
              </a:rPr>
              <a:t>bloco SPP</a:t>
            </a:r>
            <a:r>
              <a:rPr lang="pt-BR" b="0" i="0" dirty="0">
                <a:solidFill>
                  <a:srgbClr val="383838"/>
                </a:solidFill>
                <a:effectLst/>
                <a:latin typeface="proxima-nova"/>
              </a:rPr>
              <a:t> após CSPDarknet53 para aumentar o campo receptivo e separar os recursos mais importantes do </a:t>
            </a:r>
            <a:r>
              <a:rPr lang="pt-BR" b="0" i="0" dirty="0" err="1">
                <a:solidFill>
                  <a:srgbClr val="383838"/>
                </a:solidFill>
                <a:effectLst/>
                <a:latin typeface="proxima-nova"/>
              </a:rPr>
              <a:t>backbone</a:t>
            </a:r>
            <a:r>
              <a:rPr lang="pt-BR" b="0" i="0" dirty="0">
                <a:solidFill>
                  <a:srgbClr val="383838"/>
                </a:solidFill>
                <a:effectLst/>
                <a:latin typeface="proxima-nova"/>
              </a:rPr>
              <a:t>.</a:t>
            </a:r>
          </a:p>
          <a:p>
            <a:pPr algn="l"/>
            <a:endParaRPr lang="pt-BR" b="0" i="0" dirty="0">
              <a:solidFill>
                <a:srgbClr val="383838"/>
              </a:solidFill>
              <a:effectLst/>
              <a:latin typeface="proxima-nova"/>
            </a:endParaRPr>
          </a:p>
          <a:p>
            <a:pPr algn="l"/>
            <a:r>
              <a:rPr lang="pt-BR" b="0" i="0" dirty="0">
                <a:solidFill>
                  <a:srgbClr val="383838"/>
                </a:solidFill>
                <a:effectLst/>
                <a:latin typeface="proxima-nova"/>
              </a:rPr>
              <a:t>YOLOv4 implanta a mesma </a:t>
            </a:r>
            <a:r>
              <a:rPr lang="pt-BR" b="1" i="0" dirty="0">
                <a:solidFill>
                  <a:srgbClr val="383838"/>
                </a:solidFill>
                <a:effectLst/>
                <a:latin typeface="proxima-nova"/>
              </a:rPr>
              <a:t>cabeça YOLO</a:t>
            </a:r>
            <a:r>
              <a:rPr lang="pt-BR" b="0" i="0" dirty="0">
                <a:solidFill>
                  <a:srgbClr val="383838"/>
                </a:solidFill>
                <a:effectLst/>
                <a:latin typeface="proxima-nova"/>
              </a:rPr>
              <a:t> que YOLOv3 para detecção com as etapas de detecção baseadas em âncora e três níveis de granularidade de detecção.</a:t>
            </a:r>
          </a:p>
          <a:p>
            <a:br>
              <a:rPr lang="pt-BR" dirty="0"/>
            </a:br>
            <a:endParaRPr lang="pt-BR" b="0" i="0" dirty="0">
              <a:solidFill>
                <a:srgbClr val="383838"/>
              </a:solidFill>
              <a:effectLst/>
              <a:latin typeface="proxima-nova"/>
            </a:endParaRPr>
          </a:p>
          <a:p>
            <a:endParaRPr lang="pt-BR" dirty="0"/>
          </a:p>
        </p:txBody>
      </p:sp>
      <p:sp>
        <p:nvSpPr>
          <p:cNvPr id="4" name="Espaço Reservado para Data 3"/>
          <p:cNvSpPr>
            <a:spLocks noGrp="1"/>
          </p:cNvSpPr>
          <p:nvPr>
            <p:ph type="dt" idx="1"/>
          </p:nvPr>
        </p:nvSpPr>
        <p:spPr/>
        <p:txBody>
          <a:bodyPr/>
          <a:lstStyle/>
          <a:p>
            <a:pPr rtl="0"/>
            <a:fld id="{E6245E56-2EE9-450B-A671-BE5C90BAC91C}" type="datetime1">
              <a:rPr lang="pt-BR" smtClean="0"/>
              <a:t>08/08/2022</a:t>
            </a:fld>
            <a:endParaRPr lang="en-US" dirty="0"/>
          </a:p>
        </p:txBody>
      </p:sp>
      <p:sp>
        <p:nvSpPr>
          <p:cNvPr id="5" name="Espaço Reservado para Número de Slide 4"/>
          <p:cNvSpPr>
            <a:spLocks noGrp="1"/>
          </p:cNvSpPr>
          <p:nvPr>
            <p:ph type="sldNum" sz="quarter" idx="5"/>
          </p:nvPr>
        </p:nvSpPr>
        <p:spPr/>
        <p:txBody>
          <a:bodyPr/>
          <a:lstStyle/>
          <a:p>
            <a:pPr rtl="0"/>
            <a:fld id="{37A705E3-E620-489D-9973-6221209A4B3B}" type="slidenum">
              <a:rPr lang="en-US" smtClean="0"/>
              <a:t>6</a:t>
            </a:fld>
            <a:endParaRPr lang="en-US" dirty="0"/>
          </a:p>
        </p:txBody>
      </p:sp>
    </p:spTree>
    <p:extLst>
      <p:ext uri="{BB962C8B-B14F-4D97-AF65-F5344CB8AC3E}">
        <p14:creationId xmlns:p14="http://schemas.microsoft.com/office/powerpoint/2010/main" val="35516024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212529"/>
                </a:solidFill>
                <a:effectLst/>
                <a:latin typeface="Lato" panose="020B0604020202020204" pitchFamily="34" charset="0"/>
              </a:rPr>
              <a:t>Um </a:t>
            </a:r>
            <a:r>
              <a:rPr lang="pt-BR" b="1" i="0" dirty="0">
                <a:solidFill>
                  <a:srgbClr val="212529"/>
                </a:solidFill>
                <a:effectLst/>
                <a:latin typeface="Lato" panose="020B0604020202020204" pitchFamily="34" charset="0"/>
              </a:rPr>
              <a:t>bloco denso</a:t>
            </a:r>
            <a:r>
              <a:rPr lang="pt-BR" b="0" i="0" dirty="0">
                <a:solidFill>
                  <a:srgbClr val="212529"/>
                </a:solidFill>
                <a:effectLst/>
                <a:latin typeface="Lato" panose="020B0604020202020204" pitchFamily="34" charset="0"/>
              </a:rPr>
              <a:t> é um módulo usado em redes neurais </a:t>
            </a:r>
            <a:r>
              <a:rPr lang="pt-BR" b="0" i="0" dirty="0" err="1">
                <a:solidFill>
                  <a:srgbClr val="212529"/>
                </a:solidFill>
                <a:effectLst/>
                <a:latin typeface="Lato" panose="020B0604020202020204" pitchFamily="34" charset="0"/>
              </a:rPr>
              <a:t>convolucionais</a:t>
            </a:r>
            <a:r>
              <a:rPr lang="pt-BR" b="0" i="0" dirty="0">
                <a:solidFill>
                  <a:srgbClr val="212529"/>
                </a:solidFill>
                <a:effectLst/>
                <a:latin typeface="Lato" panose="020B0604020202020204" pitchFamily="34" charset="0"/>
              </a:rPr>
              <a:t> que conecta </a:t>
            </a:r>
            <a:r>
              <a:rPr lang="pt-BR" b="0" i="1" dirty="0">
                <a:solidFill>
                  <a:srgbClr val="212529"/>
                </a:solidFill>
                <a:effectLst/>
                <a:latin typeface="Lato" panose="020B0604020202020204" pitchFamily="34" charset="0"/>
              </a:rPr>
              <a:t>todas as camadas</a:t>
            </a:r>
            <a:r>
              <a:rPr lang="pt-BR" b="0" i="0" dirty="0">
                <a:solidFill>
                  <a:srgbClr val="212529"/>
                </a:solidFill>
                <a:effectLst/>
                <a:latin typeface="Lato" panose="020B0604020202020204" pitchFamily="34" charset="0"/>
              </a:rPr>
              <a:t> (com tamanhos de mapa de recursos correspondentes) diretamente entre si. Ele foi originalmente proposto como parte da arquitetura </a:t>
            </a:r>
            <a:r>
              <a:rPr lang="pt-BR" b="0" i="0" u="none" strike="noStrike" dirty="0" err="1">
                <a:solidFill>
                  <a:srgbClr val="0096B1"/>
                </a:solidFill>
                <a:effectLst/>
                <a:latin typeface="Lato" panose="020B0604020202020204" pitchFamily="34" charset="0"/>
                <a:hlinkClick r:id="rId3"/>
              </a:rPr>
              <a:t>DenseNet</a:t>
            </a:r>
            <a:r>
              <a:rPr lang="pt-BR" b="0" i="0" dirty="0">
                <a:solidFill>
                  <a:srgbClr val="212529"/>
                </a:solidFill>
                <a:effectLst/>
                <a:latin typeface="Lato" panose="020B0604020202020204" pitchFamily="34" charset="0"/>
              </a:rPr>
              <a:t>.</a:t>
            </a:r>
          </a:p>
          <a:p>
            <a:endParaRPr lang="pt-BR" b="0" i="0" dirty="0">
              <a:solidFill>
                <a:srgbClr val="212529"/>
              </a:solidFill>
              <a:effectLst/>
              <a:latin typeface="Lato" panose="020B0604020202020204" pitchFamily="34" charset="0"/>
            </a:endParaRPr>
          </a:p>
          <a:p>
            <a:r>
              <a:rPr lang="pt-BR" b="0" i="0" dirty="0">
                <a:solidFill>
                  <a:srgbClr val="383838"/>
                </a:solidFill>
                <a:effectLst/>
                <a:latin typeface="proxima-nova"/>
              </a:rPr>
              <a:t>Na CSPResNext50 e CSPDarknet53, o </a:t>
            </a:r>
            <a:r>
              <a:rPr lang="pt-BR" b="0" i="0" dirty="0" err="1">
                <a:solidFill>
                  <a:srgbClr val="383838"/>
                </a:solidFill>
                <a:effectLst/>
                <a:latin typeface="proxima-nova"/>
              </a:rPr>
              <a:t>DenseNet</a:t>
            </a:r>
            <a:r>
              <a:rPr lang="pt-BR" b="0" i="0" dirty="0">
                <a:solidFill>
                  <a:srgbClr val="383838"/>
                </a:solidFill>
                <a:effectLst/>
                <a:latin typeface="proxima-nova"/>
              </a:rPr>
              <a:t> foi editado para separar o mapa de feições da camada de base copiando-o e enviando uma cópia através do bloco denso e enviando outra direto para o próximo estágio. A ideia com o CSPResNext50 e CSPDarknet53 é remover gargalos computacionais no </a:t>
            </a:r>
            <a:r>
              <a:rPr lang="pt-BR" b="0" i="0" dirty="0" err="1">
                <a:solidFill>
                  <a:srgbClr val="383838"/>
                </a:solidFill>
                <a:effectLst/>
                <a:latin typeface="proxima-nova"/>
              </a:rPr>
              <a:t>DenseNet</a:t>
            </a:r>
            <a:r>
              <a:rPr lang="pt-BR" b="0" i="0" dirty="0">
                <a:solidFill>
                  <a:srgbClr val="383838"/>
                </a:solidFill>
                <a:effectLst/>
                <a:latin typeface="proxima-nova"/>
              </a:rPr>
              <a:t> e melhorar o aprendizado, passando em uma versão não editada do mapa de recursos.  </a:t>
            </a:r>
            <a:endParaRPr lang="pt-BR" b="0" i="0" dirty="0">
              <a:solidFill>
                <a:srgbClr val="212529"/>
              </a:solidFill>
              <a:effectLst/>
              <a:latin typeface="Lato" panose="020B0604020202020204" pitchFamily="34" charset="0"/>
            </a:endParaRPr>
          </a:p>
          <a:p>
            <a:endParaRPr lang="pt-BR" b="0" i="0" dirty="0">
              <a:solidFill>
                <a:srgbClr val="212529"/>
              </a:solidFill>
              <a:effectLst/>
              <a:latin typeface="Lato" panose="020B0604020202020204" pitchFamily="34" charset="0"/>
            </a:endParaRPr>
          </a:p>
          <a:p>
            <a:r>
              <a:rPr lang="pt-BR" b="0" i="0" dirty="0">
                <a:solidFill>
                  <a:srgbClr val="383838"/>
                </a:solidFill>
                <a:effectLst/>
                <a:latin typeface="proxima-nova"/>
              </a:rPr>
              <a:t>O </a:t>
            </a:r>
            <a:r>
              <a:rPr lang="pt-BR" b="0" i="0" dirty="0" err="1">
                <a:solidFill>
                  <a:srgbClr val="383838"/>
                </a:solidFill>
                <a:effectLst/>
                <a:latin typeface="proxima-nova"/>
              </a:rPr>
              <a:t>EfficientNet</a:t>
            </a:r>
            <a:r>
              <a:rPr lang="pt-BR" b="0" i="0" dirty="0">
                <a:solidFill>
                  <a:srgbClr val="383838"/>
                </a:solidFill>
                <a:effectLst/>
                <a:latin typeface="proxima-nova"/>
              </a:rPr>
              <a:t> foi projetado pelo Google </a:t>
            </a:r>
            <a:r>
              <a:rPr lang="pt-BR" b="0" i="0" dirty="0" err="1">
                <a:solidFill>
                  <a:srgbClr val="383838"/>
                </a:solidFill>
                <a:effectLst/>
                <a:latin typeface="proxima-nova"/>
              </a:rPr>
              <a:t>Brain</a:t>
            </a:r>
            <a:r>
              <a:rPr lang="pt-BR" b="0" i="0" dirty="0">
                <a:solidFill>
                  <a:srgbClr val="383838"/>
                </a:solidFill>
                <a:effectLst/>
                <a:latin typeface="proxima-nova"/>
              </a:rPr>
              <a:t> para estudar principalmente o problema de dimensionamento de redes neurais </a:t>
            </a:r>
            <a:r>
              <a:rPr lang="pt-BR" b="0" i="0" dirty="0" err="1">
                <a:solidFill>
                  <a:srgbClr val="383838"/>
                </a:solidFill>
                <a:effectLst/>
                <a:latin typeface="proxima-nova"/>
              </a:rPr>
              <a:t>convolucionais</a:t>
            </a:r>
            <a:r>
              <a:rPr lang="pt-BR" b="0" i="0" dirty="0">
                <a:solidFill>
                  <a:srgbClr val="383838"/>
                </a:solidFill>
                <a:effectLst/>
                <a:latin typeface="proxima-nova"/>
              </a:rPr>
              <a:t>. Há muitas decisões que você pode tomar ao aumentar seu </a:t>
            </a:r>
            <a:r>
              <a:rPr lang="pt-BR" b="0" i="0" dirty="0" err="1">
                <a:solidFill>
                  <a:srgbClr val="383838"/>
                </a:solidFill>
                <a:effectLst/>
                <a:latin typeface="proxima-nova"/>
              </a:rPr>
              <a:t>ConvNet</a:t>
            </a:r>
            <a:r>
              <a:rPr lang="pt-BR" b="0" i="0" dirty="0">
                <a:solidFill>
                  <a:srgbClr val="383838"/>
                </a:solidFill>
                <a:effectLst/>
                <a:latin typeface="proxima-nova"/>
              </a:rPr>
              <a:t>, incluindo tamanho de entrada, </a:t>
            </a:r>
            <a:r>
              <a:rPr lang="pt-BR" b="0" i="0" dirty="0">
                <a:solidFill>
                  <a:srgbClr val="212529"/>
                </a:solidFill>
                <a:effectLst/>
                <a:latin typeface="Lato" panose="020F0502020204030203" pitchFamily="34" charset="0"/>
              </a:rPr>
              <a:t>dimensões</a:t>
            </a:r>
            <a:r>
              <a:rPr lang="pt-BR" b="0" i="0" dirty="0">
                <a:solidFill>
                  <a:srgbClr val="383838"/>
                </a:solidFill>
                <a:effectLst/>
                <a:latin typeface="proxima-nova"/>
              </a:rPr>
              <a:t> de largura, de profundidade, de resolução e do </a:t>
            </a:r>
            <a:r>
              <a:rPr lang="pt-BR" b="0" i="0" dirty="0">
                <a:solidFill>
                  <a:srgbClr val="212529"/>
                </a:solidFill>
                <a:effectLst/>
                <a:latin typeface="Lato" panose="020F0502020204030203" pitchFamily="34" charset="0"/>
              </a:rPr>
              <a:t>coeficiente composto</a:t>
            </a:r>
            <a:r>
              <a:rPr lang="pt-BR" b="0" i="0" dirty="0">
                <a:solidFill>
                  <a:srgbClr val="383838"/>
                </a:solidFill>
                <a:effectLst/>
                <a:latin typeface="proxima-nova"/>
              </a:rPr>
              <a:t>. O </a:t>
            </a:r>
            <a:r>
              <a:rPr lang="pt-BR" b="0" i="0" dirty="0" err="1">
                <a:solidFill>
                  <a:srgbClr val="383838"/>
                </a:solidFill>
                <a:effectLst/>
                <a:latin typeface="proxima-nova"/>
              </a:rPr>
              <a:t>EfficientNet</a:t>
            </a:r>
            <a:r>
              <a:rPr lang="pt-BR" b="0" i="0" dirty="0">
                <a:solidFill>
                  <a:srgbClr val="383838"/>
                </a:solidFill>
                <a:effectLst/>
                <a:latin typeface="proxima-nova"/>
              </a:rPr>
              <a:t> postula que existe um ponto ótimo para tudo isso e, por meio de busca, eles o encontram.</a:t>
            </a:r>
            <a:r>
              <a:rPr lang="pt-BR" b="0" i="0" dirty="0">
                <a:solidFill>
                  <a:srgbClr val="212529"/>
                </a:solidFill>
                <a:effectLst/>
                <a:latin typeface="Lato" panose="020B0604020202020204" pitchFamily="34" charset="0"/>
              </a:rPr>
              <a:t> </a:t>
            </a:r>
          </a:p>
          <a:p>
            <a:r>
              <a:rPr lang="pt-BR" b="0" i="0" dirty="0">
                <a:solidFill>
                  <a:srgbClr val="212529"/>
                </a:solidFill>
                <a:effectLst/>
                <a:latin typeface="Lato" panose="020B0604020202020204" pitchFamily="34" charset="0"/>
              </a:rPr>
              <a:t>]</a:t>
            </a:r>
            <a:endParaRPr lang="pt-BR" dirty="0"/>
          </a:p>
        </p:txBody>
      </p:sp>
      <p:sp>
        <p:nvSpPr>
          <p:cNvPr id="4" name="Espaço Reservado para Data 3"/>
          <p:cNvSpPr>
            <a:spLocks noGrp="1"/>
          </p:cNvSpPr>
          <p:nvPr>
            <p:ph type="dt" idx="1"/>
          </p:nvPr>
        </p:nvSpPr>
        <p:spPr/>
        <p:txBody>
          <a:bodyPr/>
          <a:lstStyle/>
          <a:p>
            <a:pPr rtl="0"/>
            <a:fld id="{E6245E56-2EE9-450B-A671-BE5C90BAC91C}" type="datetime1">
              <a:rPr lang="pt-BR" smtClean="0"/>
              <a:t>08/08/2022</a:t>
            </a:fld>
            <a:endParaRPr lang="en-US" dirty="0"/>
          </a:p>
        </p:txBody>
      </p:sp>
      <p:sp>
        <p:nvSpPr>
          <p:cNvPr id="5" name="Espaço Reservado para Número de Slide 4"/>
          <p:cNvSpPr>
            <a:spLocks noGrp="1"/>
          </p:cNvSpPr>
          <p:nvPr>
            <p:ph type="sldNum" sz="quarter" idx="5"/>
          </p:nvPr>
        </p:nvSpPr>
        <p:spPr/>
        <p:txBody>
          <a:bodyPr/>
          <a:lstStyle/>
          <a:p>
            <a:pPr rtl="0"/>
            <a:fld id="{37A705E3-E620-489D-9973-6221209A4B3B}" type="slidenum">
              <a:rPr lang="en-US" smtClean="0"/>
              <a:t>7</a:t>
            </a:fld>
            <a:endParaRPr lang="en-US" dirty="0"/>
          </a:p>
        </p:txBody>
      </p:sp>
    </p:spTree>
    <p:extLst>
      <p:ext uri="{BB962C8B-B14F-4D97-AF65-F5344CB8AC3E}">
        <p14:creationId xmlns:p14="http://schemas.microsoft.com/office/powerpoint/2010/main" val="2682022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b="0" i="0" dirty="0">
                <a:solidFill>
                  <a:srgbClr val="383838"/>
                </a:solidFill>
                <a:effectLst/>
                <a:latin typeface="proxima-nova"/>
              </a:rPr>
              <a:t>A próxima etapa na detecção de objetos é misturar e combinar os recursos formados no </a:t>
            </a:r>
            <a:r>
              <a:rPr lang="pt-BR" b="0" i="0" dirty="0" err="1">
                <a:solidFill>
                  <a:srgbClr val="383838"/>
                </a:solidFill>
                <a:effectLst/>
                <a:latin typeface="proxima-nova"/>
              </a:rPr>
              <a:t>backbone</a:t>
            </a:r>
            <a:r>
              <a:rPr lang="pt-BR" b="0" i="0" dirty="0">
                <a:solidFill>
                  <a:srgbClr val="383838"/>
                </a:solidFill>
                <a:effectLst/>
                <a:latin typeface="proxima-nova"/>
              </a:rPr>
              <a:t> </a:t>
            </a:r>
            <a:r>
              <a:rPr lang="pt-BR" b="0" i="0" dirty="0" err="1">
                <a:solidFill>
                  <a:srgbClr val="383838"/>
                </a:solidFill>
                <a:effectLst/>
                <a:latin typeface="proxima-nova"/>
              </a:rPr>
              <a:t>ConvNet</a:t>
            </a:r>
            <a:r>
              <a:rPr lang="pt-BR" b="0" i="0" dirty="0">
                <a:solidFill>
                  <a:srgbClr val="383838"/>
                </a:solidFill>
                <a:effectLst/>
                <a:latin typeface="proxima-nova"/>
              </a:rPr>
              <a:t> para se preparar para a etapa de detecção.</a:t>
            </a:r>
          </a:p>
          <a:p>
            <a:pPr algn="l"/>
            <a:r>
              <a:rPr lang="pt-BR" b="0" i="0" dirty="0">
                <a:solidFill>
                  <a:srgbClr val="383838"/>
                </a:solidFill>
                <a:effectLst/>
                <a:latin typeface="proxima-nova"/>
              </a:rPr>
              <a:t>YOLOv4 escolhe </a:t>
            </a:r>
            <a:r>
              <a:rPr lang="pt-BR" b="1" i="0" dirty="0" err="1">
                <a:solidFill>
                  <a:srgbClr val="383838"/>
                </a:solidFill>
                <a:effectLst/>
                <a:latin typeface="proxima-nova"/>
              </a:rPr>
              <a:t>PANet</a:t>
            </a:r>
            <a:r>
              <a:rPr lang="pt-BR" b="0" i="0" dirty="0">
                <a:solidFill>
                  <a:srgbClr val="383838"/>
                </a:solidFill>
                <a:effectLst/>
                <a:latin typeface="proxima-nova"/>
              </a:rPr>
              <a:t> para a agregação de recursos da rede. </a:t>
            </a:r>
          </a:p>
          <a:p>
            <a:pPr algn="l"/>
            <a:endParaRPr lang="pt-BR" b="0" i="0" dirty="0">
              <a:solidFill>
                <a:srgbClr val="383838"/>
              </a:solidFill>
              <a:effectLst/>
              <a:latin typeface="proxima-nova"/>
            </a:endParaRPr>
          </a:p>
          <a:p>
            <a:pPr algn="l"/>
            <a:r>
              <a:rPr lang="pt-BR" b="0" i="0" dirty="0">
                <a:solidFill>
                  <a:srgbClr val="333333"/>
                </a:solidFill>
                <a:effectLst/>
                <a:latin typeface="Helvetica Neue"/>
              </a:rPr>
              <a:t>Um </a:t>
            </a:r>
            <a:r>
              <a:rPr lang="pt-BR" b="1" i="0" dirty="0">
                <a:solidFill>
                  <a:srgbClr val="383838"/>
                </a:solidFill>
                <a:effectLst/>
                <a:latin typeface="proxima-nova"/>
              </a:rPr>
              <a:t>bloco</a:t>
            </a:r>
            <a:r>
              <a:rPr lang="pt-BR" b="1" i="0" dirty="0">
                <a:solidFill>
                  <a:srgbClr val="333333"/>
                </a:solidFill>
                <a:effectLst/>
                <a:latin typeface="Helvetica Neue"/>
              </a:rPr>
              <a:t> SPP (camada de </a:t>
            </a:r>
            <a:r>
              <a:rPr lang="pt-BR" b="1" i="0" dirty="0" err="1">
                <a:solidFill>
                  <a:srgbClr val="333333"/>
                </a:solidFill>
                <a:effectLst/>
                <a:latin typeface="Helvetica Neue"/>
              </a:rPr>
              <a:t>pooling</a:t>
            </a:r>
            <a:r>
              <a:rPr lang="pt-BR" b="1" i="0" dirty="0">
                <a:solidFill>
                  <a:srgbClr val="333333"/>
                </a:solidFill>
                <a:effectLst/>
                <a:latin typeface="Helvetica Neue"/>
              </a:rPr>
              <a:t> da pirâmide espacial), i. e.,</a:t>
            </a:r>
            <a:r>
              <a:rPr lang="pt-BR" b="0" i="0" dirty="0">
                <a:solidFill>
                  <a:srgbClr val="333333"/>
                </a:solidFill>
                <a:effectLst/>
                <a:latin typeface="Helvetica Neue"/>
              </a:rPr>
              <a:t> uma camada de </a:t>
            </a:r>
            <a:r>
              <a:rPr lang="pt-BR" b="0" i="0" dirty="0" err="1">
                <a:solidFill>
                  <a:srgbClr val="333333"/>
                </a:solidFill>
                <a:effectLst/>
                <a:latin typeface="Helvetica Neue"/>
              </a:rPr>
              <a:t>pooling</a:t>
            </a:r>
            <a:r>
              <a:rPr lang="pt-BR" b="0" i="0" dirty="0">
                <a:solidFill>
                  <a:srgbClr val="333333"/>
                </a:solidFill>
                <a:effectLst/>
                <a:latin typeface="Helvetica Neue"/>
              </a:rPr>
              <a:t> da pirâmide espacial é adicionado </a:t>
            </a:r>
            <a:r>
              <a:rPr lang="pt-BR" b="0" i="0" dirty="0">
                <a:solidFill>
                  <a:srgbClr val="383838"/>
                </a:solidFill>
                <a:effectLst/>
                <a:latin typeface="proxima-nova"/>
              </a:rPr>
              <a:t>após CSPDarknet53</a:t>
            </a:r>
            <a:r>
              <a:rPr lang="pt-BR" b="0" i="0" dirty="0">
                <a:solidFill>
                  <a:srgbClr val="333333"/>
                </a:solidFill>
                <a:effectLst/>
                <a:latin typeface="Helvetica Neue"/>
              </a:rPr>
              <a:t>. Os mapas de características são espacialmente dividido em </a:t>
            </a:r>
            <a:r>
              <a:rPr lang="pt-BR" b="0" i="1" dirty="0">
                <a:solidFill>
                  <a:srgbClr val="333333"/>
                </a:solidFill>
                <a:effectLst/>
                <a:latin typeface="Helvetica Neue"/>
              </a:rPr>
              <a:t>m</a:t>
            </a:r>
            <a:r>
              <a:rPr lang="pt-BR" b="0" i="0" dirty="0">
                <a:solidFill>
                  <a:srgbClr val="333333"/>
                </a:solidFill>
                <a:effectLst/>
                <a:latin typeface="Helvetica Neue"/>
              </a:rPr>
              <a:t> × </a:t>
            </a:r>
            <a:r>
              <a:rPr lang="pt-BR" b="0" i="1" dirty="0">
                <a:solidFill>
                  <a:srgbClr val="333333"/>
                </a:solidFill>
                <a:effectLst/>
                <a:latin typeface="Helvetica Neue"/>
              </a:rPr>
              <a:t>m</a:t>
            </a:r>
            <a:r>
              <a:rPr lang="pt-BR" b="0" i="0" dirty="0">
                <a:solidFill>
                  <a:srgbClr val="333333"/>
                </a:solidFill>
                <a:effectLst/>
                <a:latin typeface="Helvetica Neue"/>
              </a:rPr>
              <a:t> caixas com </a:t>
            </a:r>
            <a:r>
              <a:rPr lang="pt-BR" b="0" i="1" dirty="0">
                <a:solidFill>
                  <a:srgbClr val="333333"/>
                </a:solidFill>
                <a:effectLst/>
                <a:latin typeface="Helvetica Neue"/>
              </a:rPr>
              <a:t>m</a:t>
            </a:r>
            <a:r>
              <a:rPr lang="pt-BR" b="0" i="0" dirty="0">
                <a:solidFill>
                  <a:srgbClr val="333333"/>
                </a:solidFill>
                <a:effectLst/>
                <a:latin typeface="Helvetica Neue"/>
              </a:rPr>
              <a:t> , por exemplo, é igual a 1, 2 e 4, respectivamente. Então, um pool máximo é aplicado a cada compartimento para cada canal. Isso forma uma representação de comprimento fixo que pode ser analisada posteriormente com camadas FC. </a:t>
            </a:r>
            <a:r>
              <a:rPr lang="pt-BR" b="0" i="0" dirty="0">
                <a:solidFill>
                  <a:srgbClr val="383838"/>
                </a:solidFill>
                <a:effectLst/>
                <a:latin typeface="proxima-nova"/>
              </a:rPr>
              <a:t>Isso faz com que haja um aumentar o campo receptivo e separar os recursos mais importantes do </a:t>
            </a:r>
            <a:r>
              <a:rPr lang="pt-BR" b="0" i="0" dirty="0" err="1">
                <a:solidFill>
                  <a:srgbClr val="383838"/>
                </a:solidFill>
                <a:effectLst/>
                <a:latin typeface="proxima-nova"/>
              </a:rPr>
              <a:t>backbone</a:t>
            </a:r>
            <a:r>
              <a:rPr lang="pt-BR" b="0" i="0" dirty="0">
                <a:solidFill>
                  <a:srgbClr val="383838"/>
                </a:solidFill>
                <a:effectLst/>
                <a:latin typeface="proxima-nova"/>
              </a:rPr>
              <a:t>.</a:t>
            </a:r>
            <a:endParaRPr lang="pt-BR" b="0" i="0" dirty="0">
              <a:solidFill>
                <a:srgbClr val="333333"/>
              </a:solidFill>
              <a:effectLst/>
              <a:latin typeface="Helvetica Neue"/>
            </a:endParaRPr>
          </a:p>
          <a:p>
            <a:endParaRPr lang="pt-BR" dirty="0"/>
          </a:p>
          <a:p>
            <a:r>
              <a:rPr lang="pt-BR" b="0" i="0" dirty="0">
                <a:solidFill>
                  <a:srgbClr val="333333"/>
                </a:solidFill>
                <a:effectLst/>
                <a:latin typeface="Helvetica Neue"/>
              </a:rPr>
              <a:t>O diagrama abaixo é o Path </a:t>
            </a:r>
            <a:r>
              <a:rPr lang="pt-BR" b="0" i="0" dirty="0" err="1">
                <a:solidFill>
                  <a:srgbClr val="333333"/>
                </a:solidFill>
                <a:effectLst/>
                <a:latin typeface="Helvetica Neue"/>
              </a:rPr>
              <a:t>Aggregation</a:t>
            </a:r>
            <a:r>
              <a:rPr lang="pt-BR" b="0" i="0" dirty="0">
                <a:solidFill>
                  <a:srgbClr val="333333"/>
                </a:solidFill>
                <a:effectLst/>
                <a:latin typeface="Helvetica Neue"/>
              </a:rPr>
              <a:t> Network (PAN) para detecção de objetos. Um caminho ascendente (b) é aumentado para facilitar a propagação das informações da camada inferior para o topo. No FPN, a informação espacial localizada viajou para cima na seta vermelha. Embora não seja claramente demonstrado no diagrama, o caminho vermelho passa por mais de 100 camadas. O PAN introduziu um caminho de atalho (o caminho verde) que leva apenas cerca de 10 camadas para ir para a camada N₅ superior. Esses conceitos de curto-circuito disponibilizam informações localizadas de granulação fina para as camadas superiores.</a:t>
            </a:r>
          </a:p>
          <a:p>
            <a:r>
              <a:rPr lang="pt-BR" b="0" i="0" dirty="0">
                <a:solidFill>
                  <a:srgbClr val="333333"/>
                </a:solidFill>
                <a:effectLst/>
                <a:latin typeface="Helvetica Neue"/>
              </a:rPr>
              <a:t>No entanto, em vez de adicionar camadas vizinhas, os mapas de recursos são concatenados no YOLOv4.</a:t>
            </a:r>
          </a:p>
          <a:p>
            <a:endParaRPr lang="pt-BR" b="0" i="0" dirty="0">
              <a:solidFill>
                <a:srgbClr val="333333"/>
              </a:solidFill>
              <a:effectLst/>
              <a:latin typeface="Helvetica Neue"/>
            </a:endParaRPr>
          </a:p>
          <a:p>
            <a:pPr algn="l"/>
            <a:r>
              <a:rPr lang="pt-BR" b="1" i="0" dirty="0">
                <a:solidFill>
                  <a:srgbClr val="333333"/>
                </a:solidFill>
                <a:effectLst/>
                <a:latin typeface="Helvetica Neue"/>
              </a:rPr>
              <a:t>Módulo de Atenção Espacial (SAM)</a:t>
            </a:r>
            <a:endParaRPr lang="pt-BR" b="0" i="0" dirty="0">
              <a:solidFill>
                <a:srgbClr val="333333"/>
              </a:solidFill>
              <a:effectLst/>
              <a:latin typeface="Helvetica Neue"/>
            </a:endParaRPr>
          </a:p>
          <a:p>
            <a:pPr algn="l"/>
            <a:r>
              <a:rPr lang="pt-BR" b="0" i="0" dirty="0">
                <a:solidFill>
                  <a:srgbClr val="333333"/>
                </a:solidFill>
                <a:effectLst/>
                <a:latin typeface="Helvetica Neue"/>
              </a:rPr>
              <a:t>A atenção foi amplamente adotada em projetos DL. No SAM, o pool máximo e o pool médio são aplicados separadamente para mapas de recursos de entrada para criar dois conjuntos de mapas de recursos. Os resultados são alimentados em uma camada de convolução seguida por uma função </a:t>
            </a:r>
            <a:r>
              <a:rPr lang="pt-BR" b="0" i="0" dirty="0" err="1">
                <a:solidFill>
                  <a:srgbClr val="333333"/>
                </a:solidFill>
                <a:effectLst/>
                <a:latin typeface="Helvetica Neue"/>
              </a:rPr>
              <a:t>sigmóide</a:t>
            </a:r>
            <a:r>
              <a:rPr lang="pt-BR" b="0" i="0" dirty="0">
                <a:solidFill>
                  <a:srgbClr val="333333"/>
                </a:solidFill>
                <a:effectLst/>
                <a:latin typeface="Helvetica Neue"/>
              </a:rPr>
              <a:t> para criar atenção espacial.</a:t>
            </a:r>
          </a:p>
          <a:p>
            <a:r>
              <a:rPr lang="pt-BR" b="0" i="0" dirty="0">
                <a:solidFill>
                  <a:srgbClr val="333333"/>
                </a:solidFill>
                <a:effectLst/>
                <a:latin typeface="Helvetica Neue"/>
              </a:rPr>
              <a:t>Essa máscara de atenção espacial é aplicada ao recurso de entrada para gerar os mapas de recursos refinados. No YOLOv4, um SAM modificado é usado sem aplicar o pool máximo e médio.</a:t>
            </a:r>
            <a:endParaRPr lang="pt-BR" dirty="0"/>
          </a:p>
        </p:txBody>
      </p:sp>
      <p:sp>
        <p:nvSpPr>
          <p:cNvPr id="4" name="Espaço Reservado para Data 3"/>
          <p:cNvSpPr>
            <a:spLocks noGrp="1"/>
          </p:cNvSpPr>
          <p:nvPr>
            <p:ph type="dt" idx="1"/>
          </p:nvPr>
        </p:nvSpPr>
        <p:spPr/>
        <p:txBody>
          <a:bodyPr/>
          <a:lstStyle/>
          <a:p>
            <a:pPr rtl="0"/>
            <a:fld id="{E6245E56-2EE9-450B-A671-BE5C90BAC91C}" type="datetime1">
              <a:rPr lang="pt-BR" smtClean="0"/>
              <a:t>08/08/2022</a:t>
            </a:fld>
            <a:endParaRPr lang="en-US" dirty="0"/>
          </a:p>
        </p:txBody>
      </p:sp>
      <p:sp>
        <p:nvSpPr>
          <p:cNvPr id="5" name="Espaço Reservado para Número de Slide 4"/>
          <p:cNvSpPr>
            <a:spLocks noGrp="1"/>
          </p:cNvSpPr>
          <p:nvPr>
            <p:ph type="sldNum" sz="quarter" idx="5"/>
          </p:nvPr>
        </p:nvSpPr>
        <p:spPr/>
        <p:txBody>
          <a:bodyPr/>
          <a:lstStyle/>
          <a:p>
            <a:pPr rtl="0"/>
            <a:fld id="{37A705E3-E620-489D-9973-6221209A4B3B}" type="slidenum">
              <a:rPr lang="en-US" smtClean="0"/>
              <a:t>8</a:t>
            </a:fld>
            <a:endParaRPr lang="en-US" dirty="0"/>
          </a:p>
        </p:txBody>
      </p:sp>
    </p:spTree>
    <p:extLst>
      <p:ext uri="{BB962C8B-B14F-4D97-AF65-F5344CB8AC3E}">
        <p14:creationId xmlns:p14="http://schemas.microsoft.com/office/powerpoint/2010/main" val="39484165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Data 3"/>
          <p:cNvSpPr>
            <a:spLocks noGrp="1"/>
          </p:cNvSpPr>
          <p:nvPr>
            <p:ph type="dt" idx="1"/>
          </p:nvPr>
        </p:nvSpPr>
        <p:spPr/>
        <p:txBody>
          <a:bodyPr/>
          <a:lstStyle/>
          <a:p>
            <a:pPr rtl="0"/>
            <a:fld id="{E6245E56-2EE9-450B-A671-BE5C90BAC91C}" type="datetime1">
              <a:rPr lang="pt-BR" smtClean="0"/>
              <a:t>08/08/2022</a:t>
            </a:fld>
            <a:endParaRPr lang="en-US" dirty="0"/>
          </a:p>
        </p:txBody>
      </p:sp>
      <p:sp>
        <p:nvSpPr>
          <p:cNvPr id="5" name="Espaço Reservado para Número de Slide 4"/>
          <p:cNvSpPr>
            <a:spLocks noGrp="1"/>
          </p:cNvSpPr>
          <p:nvPr>
            <p:ph type="sldNum" sz="quarter" idx="5"/>
          </p:nvPr>
        </p:nvSpPr>
        <p:spPr/>
        <p:txBody>
          <a:bodyPr/>
          <a:lstStyle/>
          <a:p>
            <a:pPr rtl="0"/>
            <a:fld id="{37A705E3-E620-489D-9973-6221209A4B3B}" type="slidenum">
              <a:rPr lang="en-US" smtClean="0"/>
              <a:t>9</a:t>
            </a:fld>
            <a:endParaRPr lang="en-US" dirty="0"/>
          </a:p>
        </p:txBody>
      </p:sp>
    </p:spTree>
    <p:extLst>
      <p:ext uri="{BB962C8B-B14F-4D97-AF65-F5344CB8AC3E}">
        <p14:creationId xmlns:p14="http://schemas.microsoft.com/office/powerpoint/2010/main" val="3306057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Data 3"/>
          <p:cNvSpPr>
            <a:spLocks noGrp="1"/>
          </p:cNvSpPr>
          <p:nvPr>
            <p:ph type="dt" idx="1"/>
          </p:nvPr>
        </p:nvSpPr>
        <p:spPr/>
        <p:txBody>
          <a:bodyPr/>
          <a:lstStyle/>
          <a:p>
            <a:pPr rtl="0"/>
            <a:fld id="{E6245E56-2EE9-450B-A671-BE5C90BAC91C}" type="datetime1">
              <a:rPr lang="pt-BR" smtClean="0"/>
              <a:t>08/08/2022</a:t>
            </a:fld>
            <a:endParaRPr lang="en-US" dirty="0"/>
          </a:p>
        </p:txBody>
      </p:sp>
      <p:sp>
        <p:nvSpPr>
          <p:cNvPr id="5" name="Espaço Reservado para Número de Slide 4"/>
          <p:cNvSpPr>
            <a:spLocks noGrp="1"/>
          </p:cNvSpPr>
          <p:nvPr>
            <p:ph type="sldNum" sz="quarter" idx="5"/>
          </p:nvPr>
        </p:nvSpPr>
        <p:spPr/>
        <p:txBody>
          <a:bodyPr/>
          <a:lstStyle/>
          <a:p>
            <a:pPr rtl="0"/>
            <a:fld id="{37A705E3-E620-489D-9973-6221209A4B3B}" type="slidenum">
              <a:rPr lang="en-US" smtClean="0"/>
              <a:t>10</a:t>
            </a:fld>
            <a:endParaRPr lang="en-US" dirty="0"/>
          </a:p>
        </p:txBody>
      </p:sp>
    </p:spTree>
    <p:extLst>
      <p:ext uri="{BB962C8B-B14F-4D97-AF65-F5344CB8AC3E}">
        <p14:creationId xmlns:p14="http://schemas.microsoft.com/office/powerpoint/2010/main" val="337190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4400" b="0" i="0" dirty="0">
                <a:solidFill>
                  <a:srgbClr val="333333"/>
                </a:solidFill>
                <a:effectLst/>
                <a:latin typeface="Helvetica Neue"/>
              </a:rPr>
              <a:t>O aumento de dados de recorte remove uma região de uma imagem (veja o diagrama abaixo). Isso força o modelo a não confiar demais em recursos específicos ao fazer classificações. No entanto, uma parte da imagem está repleta de informações inúteis e isso é um desperdício. No </a:t>
            </a:r>
            <a:r>
              <a:rPr lang="pt-BR" sz="4400" b="0" i="0" dirty="0" err="1">
                <a:solidFill>
                  <a:srgbClr val="333333"/>
                </a:solidFill>
                <a:effectLst/>
                <a:latin typeface="Helvetica Neue"/>
              </a:rPr>
              <a:t>CutMix</a:t>
            </a:r>
            <a:r>
              <a:rPr lang="pt-BR" sz="4400" b="0" i="0" dirty="0">
                <a:solidFill>
                  <a:srgbClr val="333333"/>
                </a:solidFill>
                <a:effectLst/>
                <a:latin typeface="Helvetica Neue"/>
              </a:rPr>
              <a:t>, uma parte de uma imagem é recortada e colada sobre outra imagem. Os rótulos verdadeiros são reajustados proporcionalmente à área dos patches, por exemplo, 0,6 como um cão e 0,4 como um gato.</a:t>
            </a:r>
          </a:p>
          <a:p>
            <a:r>
              <a:rPr lang="pt-BR" sz="4400" b="0" i="0" dirty="0">
                <a:solidFill>
                  <a:srgbClr val="333333"/>
                </a:solidFill>
                <a:effectLst/>
                <a:latin typeface="Helvetica Neue"/>
              </a:rPr>
              <a:t>Conceitualmente, </a:t>
            </a:r>
            <a:r>
              <a:rPr lang="pt-BR" sz="4400" b="0" i="0" dirty="0" err="1">
                <a:solidFill>
                  <a:srgbClr val="333333"/>
                </a:solidFill>
                <a:effectLst/>
                <a:latin typeface="Helvetica Neue"/>
              </a:rPr>
              <a:t>CutMix</a:t>
            </a:r>
            <a:r>
              <a:rPr lang="pt-BR" sz="4400" b="0" i="0" dirty="0">
                <a:solidFill>
                  <a:srgbClr val="333333"/>
                </a:solidFill>
                <a:effectLst/>
                <a:latin typeface="Helvetica Neue"/>
              </a:rPr>
              <a:t> tem uma visão mais ampla do que um objeto pode compor. A área de recorte força o modelo a aprender a classificação de objetos com diferentes conjuntos de recursos. Isso evita excesso de confiança. Como essa área é substituída por outra imagem, a quantidade de informações na imagem e a eficiência do treinamento também não serão afetadas significativamente.</a:t>
            </a:r>
          </a:p>
          <a:p>
            <a:endParaRPr lang="pt-BR" sz="3200" b="0" i="0" dirty="0">
              <a:solidFill>
                <a:srgbClr val="383838"/>
              </a:solidFill>
              <a:effectLst/>
              <a:latin typeface="proxima-nova"/>
            </a:endParaRPr>
          </a:p>
          <a:p>
            <a:r>
              <a:rPr lang="pt-BR" sz="3200" b="0" i="0" dirty="0">
                <a:solidFill>
                  <a:srgbClr val="383838"/>
                </a:solidFill>
                <a:effectLst/>
                <a:latin typeface="proxima-nova"/>
              </a:rPr>
              <a:t>A nova contribuição é o </a:t>
            </a:r>
            <a:r>
              <a:rPr lang="pt-BR" sz="3200" b="0" i="0" kern="1200" dirty="0">
                <a:solidFill>
                  <a:srgbClr val="383838"/>
                </a:solidFill>
                <a:effectLst/>
                <a:latin typeface="proxima-nova"/>
                <a:ea typeface="+mn-ea"/>
                <a:cs typeface="+mn-cs"/>
                <a:hlinkClick r:id="rId3">
                  <a:extLst>
                    <a:ext uri="{A12FA001-AC4F-418D-AE19-62706E023703}">
                      <ahyp:hlinkClr xmlns:ahyp="http://schemas.microsoft.com/office/drawing/2018/hyperlinkcolor" val="tx"/>
                    </a:ext>
                  </a:extLst>
                </a:hlinkClick>
              </a:rPr>
              <a:t>aumento de dados em mosaico que agrupa quatro imagens</a:t>
            </a:r>
            <a:r>
              <a:rPr lang="pt-BR" sz="3200" b="0" i="0" kern="1200" dirty="0">
                <a:solidFill>
                  <a:srgbClr val="383838"/>
                </a:solidFill>
                <a:effectLst/>
                <a:latin typeface="proxima-nova"/>
                <a:ea typeface="+mn-ea"/>
                <a:cs typeface="+mn-cs"/>
              </a:rPr>
              <a:t> , </a:t>
            </a:r>
            <a:r>
              <a:rPr lang="pt-BR" sz="3200" b="0" i="0" kern="1200" dirty="0">
                <a:solidFill>
                  <a:srgbClr val="383838"/>
                </a:solidFill>
                <a:effectLst/>
                <a:latin typeface="proxima-nova"/>
                <a:ea typeface="+mn-ea"/>
                <a:cs typeface="+mn-cs"/>
                <a:hlinkClick r:id="rId4">
                  <a:extLst>
                    <a:ext uri="{A12FA001-AC4F-418D-AE19-62706E023703}">
                      <ahyp:hlinkClr xmlns:ahyp="http://schemas.microsoft.com/office/drawing/2018/hyperlinkcolor" val="tx"/>
                    </a:ext>
                  </a:extLst>
                </a:hlinkClick>
              </a:rPr>
              <a:t>ensinando o modelo a encontrar objetos menores</a:t>
            </a:r>
            <a:r>
              <a:rPr lang="pt-BR" sz="3200" b="0" i="0" kern="1200" dirty="0">
                <a:solidFill>
                  <a:srgbClr val="383838"/>
                </a:solidFill>
                <a:effectLst/>
                <a:latin typeface="proxima-nova"/>
                <a:ea typeface="+mn-ea"/>
                <a:cs typeface="+mn-cs"/>
              </a:rPr>
              <a:t> </a:t>
            </a:r>
            <a:r>
              <a:rPr lang="pt-BR" sz="3200" b="0" i="0" dirty="0">
                <a:solidFill>
                  <a:srgbClr val="383838"/>
                </a:solidFill>
                <a:effectLst/>
                <a:latin typeface="proxima-nova"/>
              </a:rPr>
              <a:t>e prestar menos atenção às cenas circundantes que não estão imediatamente ao redor do objeto.</a:t>
            </a:r>
          </a:p>
          <a:p>
            <a:r>
              <a:rPr lang="pt-BR" sz="3200" b="0" i="0" dirty="0" err="1">
                <a:solidFill>
                  <a:srgbClr val="333333"/>
                </a:solidFill>
                <a:effectLst/>
                <a:latin typeface="Helvetica Neue"/>
              </a:rPr>
              <a:t>Mosaic</a:t>
            </a:r>
            <a:r>
              <a:rPr lang="pt-BR" sz="3200" b="0" i="0" dirty="0">
                <a:solidFill>
                  <a:srgbClr val="333333"/>
                </a:solidFill>
                <a:effectLst/>
                <a:latin typeface="Helvetica Neue"/>
              </a:rPr>
              <a:t> é um método de aumento de dados que combina 4 imagens de treinamento em uma para treinamento (em vez de 2 no </a:t>
            </a:r>
            <a:r>
              <a:rPr lang="pt-BR" sz="3200" b="0" i="0" dirty="0" err="1">
                <a:solidFill>
                  <a:srgbClr val="333333"/>
                </a:solidFill>
                <a:effectLst/>
                <a:latin typeface="Helvetica Neue"/>
              </a:rPr>
              <a:t>CutMix</a:t>
            </a:r>
            <a:r>
              <a:rPr lang="pt-BR" sz="3200" b="0" i="0" dirty="0">
                <a:solidFill>
                  <a:srgbClr val="333333"/>
                </a:solidFill>
                <a:effectLst/>
                <a:latin typeface="Helvetica Neue"/>
              </a:rPr>
              <a:t>). Isso aprimora a detecção de objetos fora de seu contexto normal. Além disso, cada minilote contém uma grande variante da imagem (4 ×) e, portanto, reduz a necessidade de tamanhos grandes de minilote na estimativa da média e da variância.</a:t>
            </a:r>
            <a:endParaRPr lang="pt-BR" sz="2000" kern="1200" cap="all" spc="200" dirty="0">
              <a:solidFill>
                <a:schemeClr val="tx1">
                  <a:lumMod val="75000"/>
                  <a:lumOff val="25000"/>
                </a:schemeClr>
              </a:solidFill>
              <a:latin typeface="+mn-lt"/>
              <a:ea typeface="+mn-ea"/>
              <a:cs typeface="+mn-cs"/>
            </a:endParaRPr>
          </a:p>
        </p:txBody>
      </p:sp>
      <p:sp>
        <p:nvSpPr>
          <p:cNvPr id="4" name="Espaço Reservado para Data 3"/>
          <p:cNvSpPr>
            <a:spLocks noGrp="1"/>
          </p:cNvSpPr>
          <p:nvPr>
            <p:ph type="dt" idx="1"/>
          </p:nvPr>
        </p:nvSpPr>
        <p:spPr/>
        <p:txBody>
          <a:bodyPr/>
          <a:lstStyle/>
          <a:p>
            <a:pPr rtl="0"/>
            <a:fld id="{E6245E56-2EE9-450B-A671-BE5C90BAC91C}" type="datetime1">
              <a:rPr lang="pt-BR" smtClean="0"/>
              <a:t>08/08/2022</a:t>
            </a:fld>
            <a:endParaRPr lang="en-US" dirty="0"/>
          </a:p>
        </p:txBody>
      </p:sp>
      <p:sp>
        <p:nvSpPr>
          <p:cNvPr id="5" name="Espaço Reservado para Número de Slide 4"/>
          <p:cNvSpPr>
            <a:spLocks noGrp="1"/>
          </p:cNvSpPr>
          <p:nvPr>
            <p:ph type="sldNum" sz="quarter" idx="5"/>
          </p:nvPr>
        </p:nvSpPr>
        <p:spPr/>
        <p:txBody>
          <a:bodyPr/>
          <a:lstStyle/>
          <a:p>
            <a:pPr rtl="0"/>
            <a:fld id="{37A705E3-E620-489D-9973-6221209A4B3B}" type="slidenum">
              <a:rPr lang="en-US" smtClean="0"/>
              <a:t>11</a:t>
            </a:fld>
            <a:endParaRPr lang="en-US" dirty="0"/>
          </a:p>
        </p:txBody>
      </p:sp>
    </p:spTree>
    <p:extLst>
      <p:ext uri="{BB962C8B-B14F-4D97-AF65-F5344CB8AC3E}">
        <p14:creationId xmlns:p14="http://schemas.microsoft.com/office/powerpoint/2010/main" val="3852406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Elas tem resultados melhores que a </a:t>
            </a:r>
            <a:r>
              <a:rPr lang="pt-BR" dirty="0" err="1"/>
              <a:t>ReLu</a:t>
            </a:r>
            <a:endParaRPr lang="pt-BR" dirty="0"/>
          </a:p>
        </p:txBody>
      </p:sp>
      <p:sp>
        <p:nvSpPr>
          <p:cNvPr id="4" name="Espaço Reservado para Data 3"/>
          <p:cNvSpPr>
            <a:spLocks noGrp="1"/>
          </p:cNvSpPr>
          <p:nvPr>
            <p:ph type="dt" idx="1"/>
          </p:nvPr>
        </p:nvSpPr>
        <p:spPr/>
        <p:txBody>
          <a:bodyPr/>
          <a:lstStyle/>
          <a:p>
            <a:pPr rtl="0"/>
            <a:fld id="{E6245E56-2EE9-450B-A671-BE5C90BAC91C}" type="datetime1">
              <a:rPr lang="pt-BR" smtClean="0"/>
              <a:t>08/08/2022</a:t>
            </a:fld>
            <a:endParaRPr lang="en-US" dirty="0"/>
          </a:p>
        </p:txBody>
      </p:sp>
      <p:sp>
        <p:nvSpPr>
          <p:cNvPr id="5" name="Espaço Reservado para Número de Slide 4"/>
          <p:cNvSpPr>
            <a:spLocks noGrp="1"/>
          </p:cNvSpPr>
          <p:nvPr>
            <p:ph type="sldNum" sz="quarter" idx="5"/>
          </p:nvPr>
        </p:nvSpPr>
        <p:spPr/>
        <p:txBody>
          <a:bodyPr/>
          <a:lstStyle/>
          <a:p>
            <a:pPr rtl="0"/>
            <a:fld id="{37A705E3-E620-489D-9973-6221209A4B3B}" type="slidenum">
              <a:rPr lang="en-US" smtClean="0"/>
              <a:t>13</a:t>
            </a:fld>
            <a:endParaRPr lang="en-US" dirty="0"/>
          </a:p>
        </p:txBody>
      </p:sp>
    </p:spTree>
    <p:extLst>
      <p:ext uri="{BB962C8B-B14F-4D97-AF65-F5344CB8AC3E}">
        <p14:creationId xmlns:p14="http://schemas.microsoft.com/office/powerpoint/2010/main" val="4204319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Por exemplo, você pode pensar em um cachorro com a cabeça escondida atrás de um arbusto. A rede deve ser capaz de identificar o cão tanto pelo tronco quanto pela cabeça.</a:t>
            </a:r>
          </a:p>
        </p:txBody>
      </p:sp>
      <p:sp>
        <p:nvSpPr>
          <p:cNvPr id="4" name="Espaço Reservado para Data 3"/>
          <p:cNvSpPr>
            <a:spLocks noGrp="1"/>
          </p:cNvSpPr>
          <p:nvPr>
            <p:ph type="dt" idx="1"/>
          </p:nvPr>
        </p:nvSpPr>
        <p:spPr/>
        <p:txBody>
          <a:bodyPr/>
          <a:lstStyle/>
          <a:p>
            <a:pPr rtl="0"/>
            <a:fld id="{E6245E56-2EE9-450B-A671-BE5C90BAC91C}" type="datetime1">
              <a:rPr lang="pt-BR" smtClean="0"/>
              <a:t>08/08/2022</a:t>
            </a:fld>
            <a:endParaRPr lang="en-US" dirty="0"/>
          </a:p>
        </p:txBody>
      </p:sp>
      <p:sp>
        <p:nvSpPr>
          <p:cNvPr id="5" name="Espaço Reservado para Número de Slide 4"/>
          <p:cNvSpPr>
            <a:spLocks noGrp="1"/>
          </p:cNvSpPr>
          <p:nvPr>
            <p:ph type="sldNum" sz="quarter" idx="5"/>
          </p:nvPr>
        </p:nvSpPr>
        <p:spPr/>
        <p:txBody>
          <a:bodyPr/>
          <a:lstStyle/>
          <a:p>
            <a:pPr rtl="0"/>
            <a:fld id="{37A705E3-E620-489D-9973-6221209A4B3B}" type="slidenum">
              <a:rPr lang="en-US" smtClean="0"/>
              <a:t>14</a:t>
            </a:fld>
            <a:endParaRPr lang="en-US" dirty="0"/>
          </a:p>
        </p:txBody>
      </p:sp>
    </p:spTree>
    <p:extLst>
      <p:ext uri="{BB962C8B-B14F-4D97-AF65-F5344CB8AC3E}">
        <p14:creationId xmlns:p14="http://schemas.microsoft.com/office/powerpoint/2010/main" val="983242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pt-BR"/>
              <a:t>Clique para editar o título Mestre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pPr rtl="0"/>
            <a:fld id="{2F3AF6F7-5911-45C3-BE0F-7F38FEFE43FA}" type="datetime1">
              <a:rPr lang="pt-BR" smtClean="0"/>
              <a:t>08/08/2022</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4B7E4EF-A1BD-40F4-AB7B-04F084DD991D}"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013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pPr rtl="0"/>
            <a:fld id="{870C3F0E-1EAD-419A-B8F3-CB7CDE6B1E86}" type="datetime1">
              <a:rPr lang="pt-BR" smtClean="0"/>
              <a:t>08/08/2022</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2897038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exto e Título Vertical">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pPr rtl="0"/>
            <a:fld id="{5274CCBA-3812-426F-BA8C-8BC3E97D7FB5}" type="datetime1">
              <a:rPr lang="pt-BR" smtClean="0"/>
              <a:t>08/08/2022</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3665895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Oficial INTERNA">
    <p:spTree>
      <p:nvGrpSpPr>
        <p:cNvPr id="1" name=""/>
        <p:cNvGrpSpPr/>
        <p:nvPr/>
      </p:nvGrpSpPr>
      <p:grpSpPr>
        <a:xfrm>
          <a:off x="0" y="0"/>
          <a:ext cx="0" cy="0"/>
          <a:chOff x="0" y="0"/>
          <a:chExt cx="0" cy="0"/>
        </a:xfrm>
      </p:grpSpPr>
      <p:sp>
        <p:nvSpPr>
          <p:cNvPr id="5" name="Espaço Reservado para Imagem 4">
            <a:extLst>
              <a:ext uri="{FF2B5EF4-FFF2-40B4-BE49-F238E27FC236}">
                <a16:creationId xmlns:a16="http://schemas.microsoft.com/office/drawing/2014/main" id="{574E5243-92EA-491A-A975-813E36ADEA52}"/>
              </a:ext>
            </a:extLst>
          </p:cNvPr>
          <p:cNvSpPr>
            <a:spLocks noGrp="1"/>
          </p:cNvSpPr>
          <p:nvPr>
            <p:ph type="pic" sz="quarter" idx="11"/>
          </p:nvPr>
        </p:nvSpPr>
        <p:spPr>
          <a:xfrm>
            <a:off x="0" y="-1"/>
            <a:ext cx="12192000" cy="6486525"/>
          </a:xfrm>
        </p:spPr>
        <p:txBody>
          <a:bodyPr/>
          <a:lstStyle/>
          <a:p>
            <a:endParaRPr lang="pt-BR" dirty="0"/>
          </a:p>
        </p:txBody>
      </p:sp>
    </p:spTree>
    <p:extLst>
      <p:ext uri="{BB962C8B-B14F-4D97-AF65-F5344CB8AC3E}">
        <p14:creationId xmlns:p14="http://schemas.microsoft.com/office/powerpoint/2010/main" val="227476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pPr rtl="0"/>
            <a:fld id="{91DF2A3A-30FD-464E-8202-27A276433376}" type="datetime1">
              <a:rPr lang="pt-BR" smtClean="0"/>
              <a:t>08/08/2022</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207679548"/>
      </p:ext>
    </p:extLst>
  </p:cSld>
  <p:clrMapOvr>
    <a:masterClrMapping/>
  </p:clrMapOvr>
  <p:hf sldNum="0" hdr="0" ftr="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Cabeçalho da Seção">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p>
            <a:pPr rtl="0"/>
            <a:fld id="{494319B4-ED34-4D08-91C0-F7E8BD9417E6}" type="datetime1">
              <a:rPr lang="pt-BR" smtClean="0"/>
              <a:t>08/08/2022</a:t>
            </a:fld>
            <a:endParaRPr lang="en-US" dirty="0"/>
          </a:p>
        </p:txBody>
      </p:sp>
      <p:sp>
        <p:nvSpPr>
          <p:cNvPr id="5" name="Footer Placeholder 4"/>
          <p:cNvSpPr>
            <a:spLocks noGrp="1"/>
          </p:cNvSpPr>
          <p:nvPr>
            <p:ph type="ftr" sz="quarter" idx="11"/>
          </p:nvPr>
        </p:nvSpPr>
        <p:spPr/>
        <p:txBody>
          <a:bodyPr/>
          <a:lstStyle/>
          <a:p>
            <a:pPr rtl="0"/>
            <a:endParaRPr lang="en-US" dirty="0"/>
          </a:p>
        </p:txBody>
      </p:sp>
      <p:sp>
        <p:nvSpPr>
          <p:cNvPr id="6" name="Slide Number Placeholder 5"/>
          <p:cNvSpPr>
            <a:spLocks noGrp="1"/>
          </p:cNvSpPr>
          <p:nvPr>
            <p:ph type="sldNum" sz="quarter" idx="12"/>
          </p:nvPr>
        </p:nvSpPr>
        <p:spPr/>
        <p:txBody>
          <a:bodyPr/>
          <a:lstStyle/>
          <a:p>
            <a:pPr rtl="0"/>
            <a:fld id="{34B7E4EF-A1BD-40F4-AB7B-04F084DD991D}"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93607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pPr rtl="0"/>
            <a:fld id="{91DF2A3A-30FD-464E-8202-27A276433376}" type="datetime1">
              <a:rPr lang="pt-BR" smtClean="0"/>
              <a:t>08/08/2022</a:t>
            </a:fld>
            <a:endParaRPr lang="en-US" dirty="0"/>
          </a:p>
        </p:txBody>
      </p:sp>
      <p:sp>
        <p:nvSpPr>
          <p:cNvPr id="6" name="Footer Placeholder 5"/>
          <p:cNvSpPr>
            <a:spLocks noGrp="1"/>
          </p:cNvSpPr>
          <p:nvPr>
            <p:ph type="ftr" sz="quarter" idx="11"/>
          </p:nvPr>
        </p:nvSpPr>
        <p:spPr/>
        <p:txBody>
          <a:bodyPr/>
          <a:lstStyle/>
          <a:p>
            <a:pPr rtl="0"/>
            <a:endParaRPr lang="en-US" dirty="0"/>
          </a:p>
        </p:txBody>
      </p:sp>
      <p:sp>
        <p:nvSpPr>
          <p:cNvPr id="7" name="Slide Number Placeholder 6"/>
          <p:cNvSpPr>
            <a:spLocks noGrp="1"/>
          </p:cNvSpPr>
          <p:nvPr>
            <p:ph type="sldNum" sz="quarter" idx="12"/>
          </p:nvPr>
        </p:nvSpPr>
        <p:spPr/>
        <p:txBody>
          <a:bodyPr/>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1089054182"/>
      </p:ext>
    </p:extLst>
  </p:cSld>
  <p:clrMapOvr>
    <a:masterClrMapping/>
  </p:clrMapOvr>
  <p:hf sldNum="0"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109728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217920" y="2582334"/>
            <a:ext cx="4937760" cy="33782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pPr rtl="0"/>
            <a:fld id="{D05F8630-DFFC-437C-A718-61BE3F548C4E}" type="datetime1">
              <a:rPr lang="pt-BR" smtClean="0"/>
              <a:t>08/08/2022</a:t>
            </a:fld>
            <a:endParaRPr lang="en-US" dirty="0"/>
          </a:p>
        </p:txBody>
      </p:sp>
      <p:sp>
        <p:nvSpPr>
          <p:cNvPr id="8" name="Footer Placeholder 7"/>
          <p:cNvSpPr>
            <a:spLocks noGrp="1"/>
          </p:cNvSpPr>
          <p:nvPr>
            <p:ph type="ftr" sz="quarter" idx="11"/>
          </p:nvPr>
        </p:nvSpPr>
        <p:spPr/>
        <p:txBody>
          <a:bodyPr/>
          <a:lstStyle/>
          <a:p>
            <a:pPr rtl="0"/>
            <a:endParaRPr lang="en-US" dirty="0"/>
          </a:p>
        </p:txBody>
      </p:sp>
      <p:sp>
        <p:nvSpPr>
          <p:cNvPr id="9" name="Slide Number Placeholder 8"/>
          <p:cNvSpPr>
            <a:spLocks noGrp="1"/>
          </p:cNvSpPr>
          <p:nvPr>
            <p:ph type="sldNum" sz="quarter" idx="12"/>
          </p:nvPr>
        </p:nvSpPr>
        <p:spPr/>
        <p:txBody>
          <a:bodyPr/>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25183719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pPr rtl="0"/>
            <a:fld id="{3812AD8E-909B-47FE-B3D6-961E1D2E7A49}" type="datetime1">
              <a:rPr lang="pt-BR" smtClean="0"/>
              <a:t>08/08/2022</a:t>
            </a:fld>
            <a:endParaRPr lang="en-US" dirty="0"/>
          </a:p>
        </p:txBody>
      </p:sp>
      <p:sp>
        <p:nvSpPr>
          <p:cNvPr id="4" name="Footer Placeholder 3"/>
          <p:cNvSpPr>
            <a:spLocks noGrp="1"/>
          </p:cNvSpPr>
          <p:nvPr>
            <p:ph type="ftr" sz="quarter" idx="11"/>
          </p:nvPr>
        </p:nvSpPr>
        <p:spPr/>
        <p:txBody>
          <a:bodyPr/>
          <a:lstStyle/>
          <a:p>
            <a:pPr rtl="0"/>
            <a:endParaRPr lang="en-US" dirty="0"/>
          </a:p>
        </p:txBody>
      </p:sp>
      <p:sp>
        <p:nvSpPr>
          <p:cNvPr id="5" name="Slide Number Placeholder 4"/>
          <p:cNvSpPr>
            <a:spLocks noGrp="1"/>
          </p:cNvSpPr>
          <p:nvPr>
            <p:ph type="sldNum" sz="quarter" idx="12"/>
          </p:nvPr>
        </p:nvSpPr>
        <p:spPr/>
        <p:txBody>
          <a:bodyPr/>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2188294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m Br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pPr rtl="0"/>
            <a:fld id="{91DF2A3A-30FD-464E-8202-27A276433376}" type="datetime1">
              <a:rPr lang="pt-BR" smtClean="0"/>
              <a:t>08/08/2022</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pPr rtl="0"/>
            <a:endParaRPr lang="en-US" dirty="0"/>
          </a:p>
        </p:txBody>
      </p:sp>
      <p:sp>
        <p:nvSpPr>
          <p:cNvPr id="9" name="Slide Number Placeholder 8"/>
          <p:cNvSpPr>
            <a:spLocks noGrp="1"/>
          </p:cNvSpPr>
          <p:nvPr>
            <p:ph type="sldNum" sz="quarter" idx="12"/>
          </p:nvPr>
        </p:nvSpPr>
        <p:spPr/>
        <p:txBody>
          <a:bodyPr/>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874753865"/>
      </p:ext>
    </p:extLst>
  </p:cSld>
  <p:clrMapOvr>
    <a:masterClrMapping/>
  </p:clrMapOvr>
  <p:hf sldNum="0" hdr="0" ftr="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údo com Legenda">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pt-BR"/>
              <a:t>Clique para editar o título Mestre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pPr rtl="0"/>
            <a:fld id="{B01F5550-97CC-4F3B-A34B-FE39BFD06EF0}" type="datetime1">
              <a:rPr lang="pt-BR" smtClean="0"/>
              <a:t>08/08/2022</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pPr rtl="0"/>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438245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m com Legenda">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dirty="0"/>
              <a:t>Clique no ícone para adicionar uma imagem</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pPr rtl="0"/>
            <a:fld id="{91DF2A3A-30FD-464E-8202-27A276433376}" type="datetime1">
              <a:rPr lang="pt-BR" smtClean="0"/>
              <a:t>08/08/2022</a:t>
            </a:fld>
            <a:endParaRPr lang="en-US" dirty="0"/>
          </a:p>
        </p:txBody>
      </p:sp>
      <p:sp>
        <p:nvSpPr>
          <p:cNvPr id="6" name="Footer Placeholder 5"/>
          <p:cNvSpPr>
            <a:spLocks noGrp="1"/>
          </p:cNvSpPr>
          <p:nvPr>
            <p:ph type="ftr" sz="quarter" idx="11"/>
          </p:nvPr>
        </p:nvSpPr>
        <p:spPr/>
        <p:txBody>
          <a:bodyPr/>
          <a:lstStyle/>
          <a:p>
            <a:pPr rtl="0"/>
            <a:endParaRPr lang="en-US" dirty="0"/>
          </a:p>
        </p:txBody>
      </p:sp>
      <p:sp>
        <p:nvSpPr>
          <p:cNvPr id="7" name="Slide Number Placeholder 6"/>
          <p:cNvSpPr>
            <a:spLocks noGrp="1"/>
          </p:cNvSpPr>
          <p:nvPr>
            <p:ph type="sldNum" sz="quarter" idx="12"/>
          </p:nvPr>
        </p:nvSpPr>
        <p:spPr/>
        <p:txBody>
          <a:bodyPr/>
          <a:lstStyle/>
          <a:p>
            <a:pPr rtl="0"/>
            <a:fld id="{34B7E4EF-A1BD-40F4-AB7B-04F084DD991D}" type="slidenum">
              <a:rPr lang="en-US" smtClean="0"/>
              <a:t>‹#›</a:t>
            </a:fld>
            <a:endParaRPr lang="en-US" dirty="0"/>
          </a:p>
        </p:txBody>
      </p:sp>
    </p:spTree>
    <p:extLst>
      <p:ext uri="{BB962C8B-B14F-4D97-AF65-F5344CB8AC3E}">
        <p14:creationId xmlns:p14="http://schemas.microsoft.com/office/powerpoint/2010/main" val="3313916126"/>
      </p:ext>
    </p:extLst>
  </p:cSld>
  <p:clrMapOvr>
    <a:masterClrMapping/>
  </p:clrMapOvr>
  <p:hf sldNum="0"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pt-BR"/>
              <a:t>Clique para editar o título Mestre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pPr rtl="0"/>
            <a:fld id="{91DF2A3A-30FD-464E-8202-27A276433376}" type="datetime1">
              <a:rPr lang="pt-BR" smtClean="0"/>
              <a:t>08/08/2022</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pPr rtl="0"/>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rtl="0"/>
            <a:fld id="{34B7E4EF-A1BD-40F4-AB7B-04F084DD991D}" type="slidenum">
              <a:rPr lang="en-US" smtClean="0"/>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8112062"/>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Lst>
  <p:hf sldNum="0" hdr="0" ft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5.jpe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2004.10934" TargetMode="External"/><Relationship Id="rId7" Type="http://schemas.openxmlformats.org/officeDocument/2006/relationships/hyperlink" Target="https://ichi.pro/pt/yolov4-221620826967649" TargetMode="External"/><Relationship Id="rId2" Type="http://schemas.openxmlformats.org/officeDocument/2006/relationships/hyperlink" Target="https://github.com/AlexeyAB/darknet" TargetMode="External"/><Relationship Id="rId1" Type="http://schemas.openxmlformats.org/officeDocument/2006/relationships/slideLayout" Target="../slideLayouts/slideLayout2.xml"/><Relationship Id="rId6" Type="http://schemas.openxmlformats.org/officeDocument/2006/relationships/hyperlink" Target="https://github.com/theAIGuysCode/YOLOv4-Cloud-Tutorial/blob/master/yolov4_webcam.ipynb" TargetMode="External"/><Relationship Id="rId5" Type="http://schemas.openxmlformats.org/officeDocument/2006/relationships/hyperlink" Target="https://blog.roboflow.com/a-thorough-breakdown-of-yolov4/" TargetMode="External"/><Relationship Id="rId4" Type="http://schemas.openxmlformats.org/officeDocument/2006/relationships/hyperlink" Target="https://medium.com/analytics-vidhya/train-a-custom-yolov4-object-detector-using-google-colab-61a659d4868#4894"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slide" Target="slide7.xml"/><Relationship Id="rId5" Type="http://schemas.openxmlformats.org/officeDocument/2006/relationships/slide" Target="slide8.xml"/><Relationship Id="rId4" Type="http://schemas.openxmlformats.org/officeDocument/2006/relationships/slide" Target="slide9.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jpeg"/><Relationship Id="rId7" Type="http://schemas.openxmlformats.org/officeDocument/2006/relationships/slide" Target="slide6.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jpeg"/><Relationship Id="rId9"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slide" Target="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emiconductor Components and Technologies | Atlantik Elektronik">
            <a:extLst>
              <a:ext uri="{FF2B5EF4-FFF2-40B4-BE49-F238E27FC236}">
                <a16:creationId xmlns:a16="http://schemas.microsoft.com/office/drawing/2014/main" id="{DB9920A6-6E64-4741-AE40-ABE4352126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22232"/>
            <a:ext cx="12205119" cy="8146917"/>
          </a:xfrm>
          <a:prstGeom prst="rect">
            <a:avLst/>
          </a:prstGeom>
          <a:noFill/>
          <a:extLst>
            <a:ext uri="{909E8E84-426E-40DD-AFC4-6F175D3DCCD1}">
              <a14:hiddenFill xmlns:a14="http://schemas.microsoft.com/office/drawing/2010/main">
                <a:solidFill>
                  <a:srgbClr val="FFFFFF"/>
                </a:solidFill>
              </a14:hiddenFill>
            </a:ext>
          </a:extLst>
        </p:spPr>
      </p:pic>
      <p:sp>
        <p:nvSpPr>
          <p:cNvPr id="11" name="Retângulo 24">
            <a:extLst>
              <a:ext uri="{FF2B5EF4-FFF2-40B4-BE49-F238E27FC236}">
                <a16:creationId xmlns:a16="http://schemas.microsoft.com/office/drawing/2014/main" id="{6AB4D21C-54D7-C341-A895-53F3FB857339}"/>
              </a:ext>
            </a:extLst>
          </p:cNvPr>
          <p:cNvSpPr/>
          <p:nvPr/>
        </p:nvSpPr>
        <p:spPr>
          <a:xfrm rot="5400000" flipV="1">
            <a:off x="5058838" y="85320"/>
            <a:ext cx="2080526" cy="12198202"/>
          </a:xfrm>
          <a:prstGeom prst="rect">
            <a:avLst/>
          </a:prstGeom>
          <a:gradFill>
            <a:gsLst>
              <a:gs pos="92000">
                <a:schemeClr val="tx1">
                  <a:alpha val="54000"/>
                </a:schemeClr>
              </a:gs>
              <a:gs pos="100000">
                <a:schemeClr val="tx1">
                  <a:alpha val="0"/>
                </a:schemeClr>
              </a:gs>
            </a:gsLst>
            <a:lin ang="108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4" name="Retângulo 13">
            <a:extLst>
              <a:ext uri="{FF2B5EF4-FFF2-40B4-BE49-F238E27FC236}">
                <a16:creationId xmlns:a16="http://schemas.microsoft.com/office/drawing/2014/main" id="{99E8C26B-3254-4850-854A-6E09AA4FEA7F}"/>
              </a:ext>
            </a:extLst>
          </p:cNvPr>
          <p:cNvSpPr/>
          <p:nvPr/>
        </p:nvSpPr>
        <p:spPr>
          <a:xfrm>
            <a:off x="1127303" y="5669008"/>
            <a:ext cx="7822732" cy="67710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mj-lt"/>
                <a:ea typeface="Roboto Bold" panose="02000000000000000000" pitchFamily="2" charset="0"/>
                <a:cs typeface="+mn-cs"/>
              </a:rPr>
              <a:t> </a:t>
            </a:r>
            <a:r>
              <a:rPr kumimoji="0" lang="pt-BR" sz="3800" b="1" i="0" u="none" strike="noStrike" kern="1200" cap="none" spc="0" normalizeH="0" baseline="0" noProof="0" dirty="0">
                <a:ln>
                  <a:noFill/>
                </a:ln>
                <a:solidFill>
                  <a:prstClr val="white"/>
                </a:solidFill>
                <a:effectLst/>
                <a:uLnTx/>
                <a:uFillTx/>
                <a:latin typeface="+mj-lt"/>
                <a:ea typeface="Roboto Bold" panose="02000000000000000000" pitchFamily="2" charset="0"/>
                <a:cs typeface="+mn-cs"/>
              </a:rPr>
              <a:t>DETECÇÃO DE PLACAS FERROVIÁRIAS</a:t>
            </a:r>
          </a:p>
        </p:txBody>
      </p:sp>
      <p:grpSp>
        <p:nvGrpSpPr>
          <p:cNvPr id="2" name="Agrupar 1">
            <a:extLst>
              <a:ext uri="{FF2B5EF4-FFF2-40B4-BE49-F238E27FC236}">
                <a16:creationId xmlns:a16="http://schemas.microsoft.com/office/drawing/2014/main" id="{6B65F645-570F-425C-8A0D-EB471036A6F1}"/>
              </a:ext>
            </a:extLst>
          </p:cNvPr>
          <p:cNvGrpSpPr/>
          <p:nvPr/>
        </p:nvGrpSpPr>
        <p:grpSpPr>
          <a:xfrm>
            <a:off x="-565662" y="5268423"/>
            <a:ext cx="1839292" cy="1666358"/>
            <a:chOff x="-794265" y="4678878"/>
            <a:chExt cx="1839292" cy="1666358"/>
          </a:xfrm>
        </p:grpSpPr>
        <p:sp>
          <p:nvSpPr>
            <p:cNvPr id="15" name="Parallelogram 14">
              <a:extLst>
                <a:ext uri="{FF2B5EF4-FFF2-40B4-BE49-F238E27FC236}">
                  <a16:creationId xmlns:a16="http://schemas.microsoft.com/office/drawing/2014/main" id="{582AEFC4-7B76-4A3E-A198-37634ECDE8AD}"/>
                </a:ext>
              </a:extLst>
            </p:cNvPr>
            <p:cNvSpPr/>
            <p:nvPr/>
          </p:nvSpPr>
          <p:spPr>
            <a:xfrm flipH="1" flipV="1">
              <a:off x="-794265" y="4678878"/>
              <a:ext cx="1839292" cy="1666358"/>
            </a:xfrm>
            <a:prstGeom prst="parallelogram">
              <a:avLst>
                <a:gd name="adj" fmla="val 34586"/>
              </a:avLst>
            </a:prstGeom>
            <a:solidFill>
              <a:srgbClr val="77787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boto Light"/>
                <a:ea typeface="+mn-ea"/>
                <a:cs typeface="+mn-cs"/>
              </a:endParaRPr>
            </a:p>
          </p:txBody>
        </p:sp>
        <p:sp>
          <p:nvSpPr>
            <p:cNvPr id="16" name="Footer Placeholder 4">
              <a:extLst>
                <a:ext uri="{FF2B5EF4-FFF2-40B4-BE49-F238E27FC236}">
                  <a16:creationId xmlns:a16="http://schemas.microsoft.com/office/drawing/2014/main" id="{5D46A6CC-3269-4832-9F03-D56F2AE0F077}"/>
                </a:ext>
              </a:extLst>
            </p:cNvPr>
            <p:cNvSpPr txBox="1">
              <a:spLocks/>
            </p:cNvSpPr>
            <p:nvPr/>
          </p:nvSpPr>
          <p:spPr>
            <a:xfrm>
              <a:off x="127000" y="5321032"/>
              <a:ext cx="513080" cy="273844"/>
            </a:xfrm>
            <a:prstGeom prst="rect">
              <a:avLst/>
            </a:prstGeom>
          </p:spPr>
          <p:txBody>
            <a:bodyPr vert="horz" lIns="91440" tIns="45720" rIns="91440" bIns="45720" rtlCol="0" anchor="ctr"/>
            <a:lstStyle>
              <a:defPPr>
                <a:defRPr lang="pt-BR"/>
              </a:defPPr>
              <a:lvl1pPr marL="0" algn="l" defTabSz="914400" rtl="0" eaLnBrk="1" latinLnBrk="0" hangingPunct="1">
                <a:defRPr lang="pt-BR" sz="800" kern="1200" smtClean="0">
                  <a:solidFill>
                    <a:srgbClr val="77787B"/>
                  </a:solidFill>
                  <a:effectLst/>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500" b="0" i="0" u="none" strike="noStrike" kern="1200" cap="none" spc="0" normalizeH="0" baseline="0" noProof="0" dirty="0">
                  <a:ln>
                    <a:noFill/>
                  </a:ln>
                  <a:effectLst/>
                  <a:uLnTx/>
                  <a:uFillTx/>
                  <a:latin typeface="PMN Caecilia 45 Light" pitchFamily="50" charset="0"/>
                  <a:ea typeface="+mn-ea"/>
                  <a:cs typeface="+mn-cs"/>
                </a:rPr>
                <a:t>01</a:t>
              </a:r>
            </a:p>
          </p:txBody>
        </p:sp>
      </p:grpSp>
      <p:sp>
        <p:nvSpPr>
          <p:cNvPr id="6" name="CaixaDeTexto 5">
            <a:extLst>
              <a:ext uri="{FF2B5EF4-FFF2-40B4-BE49-F238E27FC236}">
                <a16:creationId xmlns:a16="http://schemas.microsoft.com/office/drawing/2014/main" id="{26090501-9CAD-42C7-807D-B7E507CEB8F5}"/>
              </a:ext>
            </a:extLst>
          </p:cNvPr>
          <p:cNvSpPr txBox="1"/>
          <p:nvPr/>
        </p:nvSpPr>
        <p:spPr>
          <a:xfrm rot="16200000">
            <a:off x="-188487" y="124201"/>
            <a:ext cx="489236" cy="138499"/>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pt-BR" sz="300" b="0" i="0" u="none" strike="noStrike" kern="1200" cap="none" spc="0" normalizeH="0" baseline="0" noProof="0" dirty="0">
                <a:ln>
                  <a:noFill/>
                </a:ln>
                <a:solidFill>
                  <a:prstClr val="white"/>
                </a:solidFill>
                <a:effectLst/>
                <a:uLnTx/>
                <a:uFillTx/>
                <a:latin typeface="Myriad Pro"/>
                <a:ea typeface="+mn-ea"/>
                <a:cs typeface="+mn-cs"/>
              </a:rPr>
              <a:t>Foto: Ricardo Teles</a:t>
            </a:r>
          </a:p>
        </p:txBody>
      </p:sp>
      <p:sp>
        <p:nvSpPr>
          <p:cNvPr id="21" name="Retângulo 20">
            <a:extLst>
              <a:ext uri="{FF2B5EF4-FFF2-40B4-BE49-F238E27FC236}">
                <a16:creationId xmlns:a16="http://schemas.microsoft.com/office/drawing/2014/main" id="{E4C70EF8-75A0-4C98-B381-2239CD6A2C09}"/>
              </a:ext>
            </a:extLst>
          </p:cNvPr>
          <p:cNvSpPr/>
          <p:nvPr/>
        </p:nvSpPr>
        <p:spPr>
          <a:xfrm>
            <a:off x="1127303" y="6277877"/>
            <a:ext cx="7822732" cy="4001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400" b="0" i="0" u="none" strike="noStrike" kern="1200" cap="none" spc="0" normalizeH="0" baseline="0" noProof="0" dirty="0">
                <a:ln>
                  <a:noFill/>
                </a:ln>
                <a:solidFill>
                  <a:prstClr val="white"/>
                </a:solidFill>
                <a:effectLst/>
                <a:uLnTx/>
                <a:uFillTx/>
                <a:latin typeface="+mj-lt"/>
                <a:ea typeface="Roboto Bold" panose="02000000000000000000" pitchFamily="2" charset="0"/>
                <a:cs typeface="+mn-cs"/>
              </a:rPr>
              <a:t> </a:t>
            </a:r>
            <a:r>
              <a:rPr kumimoji="0" lang="pt-BR" sz="2000" b="1" i="0" u="none" strike="noStrike" kern="1200" cap="none" spc="0" normalizeH="0" baseline="0" noProof="0" dirty="0">
                <a:ln>
                  <a:noFill/>
                </a:ln>
                <a:solidFill>
                  <a:prstClr val="white"/>
                </a:solidFill>
                <a:effectLst/>
                <a:uLnTx/>
                <a:uFillTx/>
                <a:latin typeface="+mj-lt"/>
                <a:ea typeface="Roboto Bold" panose="02000000000000000000" pitchFamily="2" charset="0"/>
                <a:cs typeface="+mn-cs"/>
              </a:rPr>
              <a:t>LIRIELLY VITORUGO NASCIMENTO</a:t>
            </a:r>
            <a:endParaRPr kumimoji="0" lang="pt-BR" sz="3800" b="1" i="0" u="none" strike="noStrike" kern="1200" cap="none" spc="0" normalizeH="0" baseline="0" noProof="0" dirty="0">
              <a:ln>
                <a:noFill/>
              </a:ln>
              <a:solidFill>
                <a:prstClr val="white"/>
              </a:solidFill>
              <a:effectLst/>
              <a:uLnTx/>
              <a:uFillTx/>
              <a:latin typeface="+mj-lt"/>
              <a:ea typeface="Roboto Bold" panose="02000000000000000000" pitchFamily="2" charset="0"/>
              <a:cs typeface="+mn-cs"/>
            </a:endParaRPr>
          </a:p>
        </p:txBody>
      </p:sp>
    </p:spTree>
    <p:extLst>
      <p:ext uri="{BB962C8B-B14F-4D97-AF65-F5344CB8AC3E}">
        <p14:creationId xmlns:p14="http://schemas.microsoft.com/office/powerpoint/2010/main" val="3665879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1+#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additive="base">
                                        <p:cTn id="17" dur="500" fill="hold"/>
                                        <p:tgtEl>
                                          <p:spTgt spid="21"/>
                                        </p:tgtEl>
                                        <p:attrNameLst>
                                          <p:attrName>ppt_x</p:attrName>
                                        </p:attrNameLst>
                                      </p:cBhvr>
                                      <p:tavLst>
                                        <p:tav tm="0">
                                          <p:val>
                                            <p:strVal val="1+#ppt_w/2"/>
                                          </p:val>
                                        </p:tav>
                                        <p:tav tm="100000">
                                          <p:val>
                                            <p:strVal val="#ppt_x"/>
                                          </p:val>
                                        </p:tav>
                                      </p:tavLst>
                                    </p:anim>
                                    <p:anim calcmode="lin" valueType="num">
                                      <p:cBhvr additive="base">
                                        <p:cTn id="18"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456A727-49BE-4F44-9DF2-AC96DA2A3BA8}"/>
              </a:ext>
            </a:extLst>
          </p:cNvPr>
          <p:cNvSpPr>
            <a:spLocks noGrp="1"/>
          </p:cNvSpPr>
          <p:nvPr>
            <p:ph type="title"/>
          </p:nvPr>
        </p:nvSpPr>
        <p:spPr/>
        <p:txBody>
          <a:bodyPr/>
          <a:lstStyle/>
          <a:p>
            <a:r>
              <a:rPr lang="pt-BR" b="1" dirty="0"/>
              <a:t>YOLOv4 DETALHE DA ARQUITETURA</a:t>
            </a:r>
          </a:p>
        </p:txBody>
      </p:sp>
      <p:sp>
        <p:nvSpPr>
          <p:cNvPr id="5" name="Espaço Reservado para Conteúdo 4">
            <a:extLst>
              <a:ext uri="{FF2B5EF4-FFF2-40B4-BE49-F238E27FC236}">
                <a16:creationId xmlns:a16="http://schemas.microsoft.com/office/drawing/2014/main" id="{0796A33E-FF4A-4D43-9AFF-507EE8CAF8EF}"/>
              </a:ext>
            </a:extLst>
          </p:cNvPr>
          <p:cNvSpPr>
            <a:spLocks noGrp="1"/>
          </p:cNvSpPr>
          <p:nvPr>
            <p:ph idx="1"/>
          </p:nvPr>
        </p:nvSpPr>
        <p:spPr>
          <a:xfrm>
            <a:off x="1097280" y="1845734"/>
            <a:ext cx="10058400" cy="4444230"/>
          </a:xfrm>
        </p:spPr>
        <p:txBody>
          <a:bodyPr>
            <a:normAutofit fontScale="92500" lnSpcReduction="10000"/>
          </a:bodyPr>
          <a:lstStyle/>
          <a:p>
            <a:pPr>
              <a:buFont typeface="Wingdings" panose="05000000000000000000" pitchFamily="2" charset="2"/>
              <a:buChar char="§"/>
            </a:pPr>
            <a:r>
              <a:rPr lang="pt-BR" sz="2400" dirty="0"/>
              <a:t>  </a:t>
            </a:r>
            <a:r>
              <a:rPr lang="pt-BR" sz="2400" b="1" dirty="0"/>
              <a:t>Input: </a:t>
            </a:r>
            <a:r>
              <a:rPr lang="pt-BR" sz="2400" dirty="0" err="1"/>
              <a:t>Image</a:t>
            </a:r>
            <a:r>
              <a:rPr lang="pt-BR" sz="2400" dirty="0"/>
              <a:t>, Patches, </a:t>
            </a:r>
            <a:r>
              <a:rPr lang="pt-BR" sz="2400" dirty="0" err="1"/>
              <a:t>Image</a:t>
            </a:r>
            <a:r>
              <a:rPr lang="pt-BR" sz="2400" dirty="0"/>
              <a:t> </a:t>
            </a:r>
            <a:r>
              <a:rPr lang="pt-BR" sz="2400" dirty="0" err="1"/>
              <a:t>Pyramid</a:t>
            </a:r>
            <a:r>
              <a:rPr lang="pt-BR" sz="2400" dirty="0"/>
              <a:t> </a:t>
            </a:r>
          </a:p>
          <a:p>
            <a:pPr>
              <a:buFont typeface="Wingdings" panose="05000000000000000000" pitchFamily="2" charset="2"/>
              <a:buChar char="§"/>
            </a:pPr>
            <a:r>
              <a:rPr lang="pt-BR" sz="2400" dirty="0"/>
              <a:t>  </a:t>
            </a:r>
            <a:r>
              <a:rPr lang="pt-BR" sz="2400" b="1" dirty="0" err="1"/>
              <a:t>Backbones</a:t>
            </a:r>
            <a:r>
              <a:rPr lang="pt-BR" sz="2400" b="1" dirty="0"/>
              <a:t>:</a:t>
            </a:r>
            <a:r>
              <a:rPr lang="pt-BR" sz="2400" dirty="0"/>
              <a:t> Formação de recursos</a:t>
            </a:r>
          </a:p>
          <a:p>
            <a:pPr lvl="1">
              <a:buFont typeface="Wingdings" panose="05000000000000000000" pitchFamily="2" charset="2"/>
              <a:buChar char="§"/>
            </a:pPr>
            <a:r>
              <a:rPr lang="pt-BR" sz="2200" dirty="0"/>
              <a:t>VGG16, ResNet-50, </a:t>
            </a:r>
            <a:r>
              <a:rPr lang="pt-BR" sz="2200" dirty="0" err="1"/>
              <a:t>SpineNet</a:t>
            </a:r>
            <a:r>
              <a:rPr lang="pt-BR" sz="2200" dirty="0"/>
              <a:t>, EfficientNet-B0/B7, CSPResNeXt50, </a:t>
            </a:r>
            <a:r>
              <a:rPr lang="pt-BR" sz="2200" b="1" dirty="0"/>
              <a:t>CSPDarknet53</a:t>
            </a:r>
            <a:r>
              <a:rPr lang="pt-BR" sz="2200" dirty="0"/>
              <a:t> </a:t>
            </a:r>
          </a:p>
          <a:p>
            <a:pPr>
              <a:buFont typeface="Wingdings" panose="05000000000000000000" pitchFamily="2" charset="2"/>
              <a:buChar char="§"/>
            </a:pPr>
            <a:r>
              <a:rPr lang="pt-BR" sz="2400" dirty="0"/>
              <a:t>  </a:t>
            </a:r>
            <a:r>
              <a:rPr lang="pt-BR" sz="2400" b="1" dirty="0" err="1"/>
              <a:t>Neck</a:t>
            </a:r>
            <a:r>
              <a:rPr lang="pt-BR" sz="2400" b="1" dirty="0"/>
              <a:t>:</a:t>
            </a:r>
            <a:r>
              <a:rPr lang="pt-BR" sz="2000" b="1" i="0" dirty="0">
                <a:solidFill>
                  <a:srgbClr val="151515"/>
                </a:solidFill>
                <a:effectLst/>
                <a:latin typeface="paralucent"/>
              </a:rPr>
              <a:t> </a:t>
            </a:r>
            <a:r>
              <a:rPr lang="pt-BR" sz="2400" dirty="0"/>
              <a:t>Agregação de recursos</a:t>
            </a:r>
          </a:p>
          <a:p>
            <a:pPr lvl="1">
              <a:buFont typeface="Wingdings" panose="05000000000000000000" pitchFamily="2" charset="2"/>
              <a:buChar char="§"/>
            </a:pPr>
            <a:r>
              <a:rPr lang="pt-BR" sz="2000" b="1" dirty="0" err="1"/>
              <a:t>Additional</a:t>
            </a:r>
            <a:r>
              <a:rPr lang="pt-BR" sz="2000" b="1" dirty="0"/>
              <a:t> </a:t>
            </a:r>
            <a:r>
              <a:rPr lang="pt-BR" sz="2000" b="1" dirty="0" err="1"/>
              <a:t>blocks</a:t>
            </a:r>
            <a:r>
              <a:rPr lang="pt-BR" sz="2000" b="1" dirty="0"/>
              <a:t>: </a:t>
            </a:r>
            <a:r>
              <a:rPr lang="pt-BR" sz="2000" dirty="0"/>
              <a:t>SPP, ASPP, RFB, SAM </a:t>
            </a:r>
          </a:p>
          <a:p>
            <a:pPr lvl="1">
              <a:buFont typeface="Wingdings" panose="05000000000000000000" pitchFamily="2" charset="2"/>
              <a:buChar char="§"/>
            </a:pPr>
            <a:r>
              <a:rPr lang="pt-BR" sz="2000" b="1" dirty="0"/>
              <a:t>Path-</a:t>
            </a:r>
            <a:r>
              <a:rPr lang="pt-BR" sz="2000" b="1" dirty="0" err="1"/>
              <a:t>aggregation</a:t>
            </a:r>
            <a:r>
              <a:rPr lang="pt-BR" sz="2000" b="1" dirty="0"/>
              <a:t> </a:t>
            </a:r>
            <a:r>
              <a:rPr lang="pt-BR" sz="2000" b="1" dirty="0" err="1"/>
              <a:t>blocks</a:t>
            </a:r>
            <a:r>
              <a:rPr lang="pt-BR" sz="2000" b="1" dirty="0"/>
              <a:t>: </a:t>
            </a:r>
            <a:r>
              <a:rPr lang="pt-BR" sz="2000" dirty="0"/>
              <a:t>FPN, PAN, NAS-FPN, </a:t>
            </a:r>
            <a:r>
              <a:rPr lang="pt-BR" sz="2000" dirty="0" err="1"/>
              <a:t>Fully-connected</a:t>
            </a:r>
            <a:r>
              <a:rPr lang="pt-BR" sz="2000" dirty="0"/>
              <a:t> FPN, </a:t>
            </a:r>
            <a:r>
              <a:rPr lang="pt-BR" sz="2000" dirty="0" err="1"/>
              <a:t>BiFPN</a:t>
            </a:r>
            <a:r>
              <a:rPr lang="pt-BR" sz="2000" dirty="0"/>
              <a:t>, ASFF, SFAM </a:t>
            </a:r>
          </a:p>
          <a:p>
            <a:pPr>
              <a:buFont typeface="Wingdings" panose="05000000000000000000" pitchFamily="2" charset="2"/>
              <a:buChar char="§"/>
            </a:pPr>
            <a:r>
              <a:rPr lang="pt-BR" sz="2400" dirty="0"/>
              <a:t>  </a:t>
            </a:r>
            <a:r>
              <a:rPr lang="pt-BR" sz="2400" b="1" dirty="0"/>
              <a:t>Heads: </a:t>
            </a:r>
          </a:p>
          <a:p>
            <a:pPr lvl="1">
              <a:buFont typeface="Wingdings" panose="05000000000000000000" pitchFamily="2" charset="2"/>
              <a:buChar char="§"/>
            </a:pPr>
            <a:r>
              <a:rPr lang="pt-BR" sz="2000" b="1" dirty="0" err="1"/>
              <a:t>Dense</a:t>
            </a:r>
            <a:r>
              <a:rPr lang="pt-BR" sz="2000" b="1" dirty="0"/>
              <a:t> </a:t>
            </a:r>
            <a:r>
              <a:rPr lang="pt-BR" sz="2000" b="1" dirty="0" err="1"/>
              <a:t>Prediction</a:t>
            </a:r>
            <a:r>
              <a:rPr lang="pt-BR" sz="2000" b="1" dirty="0"/>
              <a:t> (</a:t>
            </a:r>
            <a:r>
              <a:rPr lang="pt-BR" sz="2000" b="1" dirty="0" err="1"/>
              <a:t>one-stage</a:t>
            </a:r>
            <a:r>
              <a:rPr lang="pt-BR" sz="2000" b="1" dirty="0"/>
              <a:t>): </a:t>
            </a:r>
          </a:p>
          <a:p>
            <a:pPr lvl="2">
              <a:buFont typeface="Wingdings" panose="05000000000000000000" pitchFamily="2" charset="2"/>
              <a:buChar char="§"/>
            </a:pPr>
            <a:r>
              <a:rPr lang="pt-BR" sz="1600" dirty="0"/>
              <a:t>RPN, SSD, YOLO, </a:t>
            </a:r>
            <a:r>
              <a:rPr lang="pt-BR" sz="1600" dirty="0" err="1"/>
              <a:t>RetinaNet</a:t>
            </a:r>
            <a:r>
              <a:rPr lang="pt-BR" sz="1600" dirty="0"/>
              <a:t>  (</a:t>
            </a:r>
            <a:r>
              <a:rPr lang="pt-BR" sz="1600" dirty="0" err="1"/>
              <a:t>anchor</a:t>
            </a:r>
            <a:r>
              <a:rPr lang="pt-BR" sz="1600" dirty="0"/>
              <a:t> </a:t>
            </a:r>
            <a:r>
              <a:rPr lang="pt-BR" sz="1600" dirty="0" err="1"/>
              <a:t>based</a:t>
            </a:r>
            <a:r>
              <a:rPr lang="pt-BR" sz="1600" dirty="0"/>
              <a:t>) </a:t>
            </a:r>
          </a:p>
          <a:p>
            <a:pPr lvl="2">
              <a:buFont typeface="Wingdings" panose="05000000000000000000" pitchFamily="2" charset="2"/>
              <a:buChar char="§"/>
            </a:pPr>
            <a:r>
              <a:rPr lang="pt-BR" sz="1600" dirty="0" err="1"/>
              <a:t>CornerNet</a:t>
            </a:r>
            <a:r>
              <a:rPr lang="pt-BR" sz="1600" dirty="0"/>
              <a:t>, </a:t>
            </a:r>
            <a:r>
              <a:rPr lang="pt-BR" sz="1600" dirty="0" err="1"/>
              <a:t>CenterNet</a:t>
            </a:r>
            <a:r>
              <a:rPr lang="pt-BR" sz="1600" dirty="0"/>
              <a:t>, </a:t>
            </a:r>
            <a:r>
              <a:rPr lang="pt-BR" sz="1600" dirty="0" err="1"/>
              <a:t>MatrixNet</a:t>
            </a:r>
            <a:r>
              <a:rPr lang="pt-BR" sz="1600" dirty="0"/>
              <a:t>, FCOS (</a:t>
            </a:r>
            <a:r>
              <a:rPr lang="pt-BR" sz="1600" dirty="0" err="1"/>
              <a:t>anchor</a:t>
            </a:r>
            <a:r>
              <a:rPr lang="pt-BR" sz="1600" dirty="0"/>
              <a:t> </a:t>
            </a:r>
            <a:r>
              <a:rPr lang="pt-BR" sz="1600" dirty="0" err="1"/>
              <a:t>free</a:t>
            </a:r>
            <a:r>
              <a:rPr lang="pt-BR" sz="1600" dirty="0"/>
              <a:t>) </a:t>
            </a:r>
          </a:p>
          <a:p>
            <a:pPr lvl="1">
              <a:buFont typeface="Wingdings" panose="05000000000000000000" pitchFamily="2" charset="2"/>
              <a:buChar char="§"/>
            </a:pPr>
            <a:r>
              <a:rPr lang="pt-BR" sz="2000" b="1" dirty="0" err="1"/>
              <a:t>Sparse</a:t>
            </a:r>
            <a:r>
              <a:rPr lang="pt-BR" sz="2000" b="1" dirty="0"/>
              <a:t> </a:t>
            </a:r>
            <a:r>
              <a:rPr lang="pt-BR" sz="2000" b="1" dirty="0" err="1"/>
              <a:t>Prediction</a:t>
            </a:r>
            <a:r>
              <a:rPr lang="pt-BR" sz="2000" b="1" dirty="0"/>
              <a:t> (</a:t>
            </a:r>
            <a:r>
              <a:rPr lang="pt-BR" sz="2000" b="1" dirty="0" err="1"/>
              <a:t>two-stage</a:t>
            </a:r>
            <a:r>
              <a:rPr lang="pt-BR" sz="2000" b="1" dirty="0"/>
              <a:t>): </a:t>
            </a:r>
          </a:p>
          <a:p>
            <a:pPr lvl="2">
              <a:buFont typeface="Wingdings" panose="05000000000000000000" pitchFamily="2" charset="2"/>
              <a:buChar char="§"/>
            </a:pPr>
            <a:r>
              <a:rPr lang="pt-BR" sz="1600" dirty="0" err="1"/>
              <a:t>Faster</a:t>
            </a:r>
            <a:r>
              <a:rPr lang="pt-BR" sz="1600" dirty="0"/>
              <a:t> R-CNN, R-FCN, </a:t>
            </a:r>
            <a:r>
              <a:rPr lang="pt-BR" sz="1600" dirty="0" err="1"/>
              <a:t>Mask</a:t>
            </a:r>
            <a:r>
              <a:rPr lang="pt-BR" sz="1600" dirty="0"/>
              <a:t> RCNN (</a:t>
            </a:r>
            <a:r>
              <a:rPr lang="pt-BR" sz="1600" dirty="0" err="1"/>
              <a:t>anchor</a:t>
            </a:r>
            <a:r>
              <a:rPr lang="pt-BR" sz="1600" dirty="0"/>
              <a:t> </a:t>
            </a:r>
            <a:r>
              <a:rPr lang="pt-BR" sz="1600" dirty="0" err="1"/>
              <a:t>based</a:t>
            </a:r>
            <a:r>
              <a:rPr lang="pt-BR" sz="1600" dirty="0"/>
              <a:t>) </a:t>
            </a:r>
          </a:p>
          <a:p>
            <a:pPr lvl="2">
              <a:buFont typeface="Wingdings" panose="05000000000000000000" pitchFamily="2" charset="2"/>
              <a:buChar char="§"/>
            </a:pPr>
            <a:r>
              <a:rPr lang="pt-BR" sz="1600" dirty="0" err="1"/>
              <a:t>RepPoints</a:t>
            </a:r>
            <a:r>
              <a:rPr lang="pt-BR" sz="1600" dirty="0"/>
              <a:t> (</a:t>
            </a:r>
            <a:r>
              <a:rPr lang="pt-BR" sz="1600" dirty="0" err="1"/>
              <a:t>anchor</a:t>
            </a:r>
            <a:r>
              <a:rPr lang="pt-BR" sz="1600" dirty="0"/>
              <a:t> </a:t>
            </a:r>
            <a:r>
              <a:rPr lang="pt-BR" sz="1600" dirty="0" err="1"/>
              <a:t>free</a:t>
            </a:r>
            <a:r>
              <a:rPr lang="pt-BR" sz="1600" dirty="0"/>
              <a:t>)</a:t>
            </a:r>
          </a:p>
        </p:txBody>
      </p:sp>
    </p:spTree>
    <p:extLst>
      <p:ext uri="{BB962C8B-B14F-4D97-AF65-F5344CB8AC3E}">
        <p14:creationId xmlns:p14="http://schemas.microsoft.com/office/powerpoint/2010/main" val="1528901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3" name="Rectangle 72">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5" name="Rectangle 74">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7" name="Straight Connector 76">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9" name="Rectangle 78">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216E75C5-FD75-484A-9FD7-A1952C1B9579}"/>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Aumento dos dados</a:t>
            </a:r>
          </a:p>
        </p:txBody>
      </p:sp>
      <p:pic>
        <p:nvPicPr>
          <p:cNvPr id="6148" name="Picture 4" descr="6 imagens de exemplo de aumento de mosaico">
            <a:extLst>
              <a:ext uri="{FF2B5EF4-FFF2-40B4-BE49-F238E27FC236}">
                <a16:creationId xmlns:a16="http://schemas.microsoft.com/office/drawing/2014/main" id="{AEBB7312-13F8-47DC-9AE2-8FC97F67ADE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92898" y="747031"/>
            <a:ext cx="5554952" cy="3360745"/>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a) Corte, rotação, inversão, matiz, saturação, exposição, aspecto (b) MixUp (c) CutMix (d) Mosaico (e) Desfoque">
            <a:extLst>
              <a:ext uri="{FF2B5EF4-FFF2-40B4-BE49-F238E27FC236}">
                <a16:creationId xmlns:a16="http://schemas.microsoft.com/office/drawing/2014/main" id="{C1062E90-4BFC-4CE9-97ED-3E0C6A3E041E}"/>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tretch>
            <a:fillRect/>
          </a:stretch>
        </p:blipFill>
        <p:spPr bwMode="auto">
          <a:xfrm>
            <a:off x="294969" y="830515"/>
            <a:ext cx="5604134" cy="3432532"/>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Straight Connector 82">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7" name="Rectangle 86">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3095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B63D0D3-84CB-46D4-8BB0-2A819A59F4D3}"/>
              </a:ext>
            </a:extLst>
          </p:cNvPr>
          <p:cNvSpPr>
            <a:spLocks noGrp="1"/>
          </p:cNvSpPr>
          <p:nvPr>
            <p:ph type="title"/>
          </p:nvPr>
        </p:nvSpPr>
        <p:spPr>
          <a:xfrm>
            <a:off x="965030" y="963997"/>
            <a:ext cx="3254691" cy="4938361"/>
          </a:xfrm>
        </p:spPr>
        <p:txBody>
          <a:bodyPr anchor="ctr">
            <a:normAutofit/>
          </a:bodyPr>
          <a:lstStyle/>
          <a:p>
            <a:pPr algn="r"/>
            <a:r>
              <a:rPr lang="pt-BR" sz="4400"/>
              <a:t>Self-Adversarial Training (SAT)</a:t>
            </a:r>
          </a:p>
        </p:txBody>
      </p:sp>
      <p:cxnSp>
        <p:nvCxnSpPr>
          <p:cNvPr id="22" name="Straight Connector 2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a:extLst>
              <a:ext uri="{FF2B5EF4-FFF2-40B4-BE49-F238E27FC236}">
                <a16:creationId xmlns:a16="http://schemas.microsoft.com/office/drawing/2014/main" id="{E32A12AD-A972-4A6C-A22A-25274BAB9B47}"/>
              </a:ext>
            </a:extLst>
          </p:cNvPr>
          <p:cNvSpPr>
            <a:spLocks noGrp="1"/>
          </p:cNvSpPr>
          <p:nvPr>
            <p:ph idx="1"/>
          </p:nvPr>
        </p:nvSpPr>
        <p:spPr>
          <a:xfrm>
            <a:off x="5134882" y="963507"/>
            <a:ext cx="6135097" cy="4938851"/>
          </a:xfrm>
        </p:spPr>
        <p:txBody>
          <a:bodyPr anchor="ctr">
            <a:normAutofit/>
          </a:bodyPr>
          <a:lstStyle/>
          <a:p>
            <a:pPr marL="0" indent="0" algn="just">
              <a:buNone/>
            </a:pPr>
            <a:r>
              <a:rPr lang="pt-BR" sz="2400" dirty="0"/>
              <a:t>O SAT tem como objetivo encontrar a parte da imagem em que a rede mais depende durante o treinamento e, em seguida, edita a imagem para obscurecer essa confiança, forçando a rede a generalizar para novos recursos que podem ajudá-la na detecção.</a:t>
            </a:r>
            <a:endParaRPr lang="pt-BR" sz="1800" dirty="0"/>
          </a:p>
        </p:txBody>
      </p:sp>
      <p:sp>
        <p:nvSpPr>
          <p:cNvPr id="4" name="Espaço Reservado para Data 3">
            <a:extLst>
              <a:ext uri="{FF2B5EF4-FFF2-40B4-BE49-F238E27FC236}">
                <a16:creationId xmlns:a16="http://schemas.microsoft.com/office/drawing/2014/main" id="{B01E54DD-045B-487D-A721-E9E8941D96B3}"/>
              </a:ext>
            </a:extLst>
          </p:cNvPr>
          <p:cNvSpPr>
            <a:spLocks noGrp="1"/>
          </p:cNvSpPr>
          <p:nvPr>
            <p:ph type="dt" sz="half" idx="10"/>
          </p:nvPr>
        </p:nvSpPr>
        <p:spPr>
          <a:xfrm>
            <a:off x="1097280" y="6459785"/>
            <a:ext cx="2472271" cy="365125"/>
          </a:xfrm>
        </p:spPr>
        <p:txBody>
          <a:bodyPr>
            <a:normAutofit/>
          </a:bodyPr>
          <a:lstStyle/>
          <a:p>
            <a:pPr rtl="0">
              <a:spcAft>
                <a:spcPts val="600"/>
              </a:spcAft>
            </a:pPr>
            <a:fld id="{91DF2A3A-30FD-464E-8202-27A276433376}" type="datetime1">
              <a:rPr lang="pt-BR">
                <a:solidFill>
                  <a:schemeClr val="tx1">
                    <a:lumMod val="65000"/>
                    <a:lumOff val="35000"/>
                  </a:schemeClr>
                </a:solidFill>
              </a:rPr>
              <a:pPr rtl="0">
                <a:spcAft>
                  <a:spcPts val="600"/>
                </a:spcAft>
              </a:pPr>
              <a:t>08/08/2022</a:t>
            </a:fld>
            <a:endParaRPr lang="en-US">
              <a:solidFill>
                <a:schemeClr val="tx1">
                  <a:lumMod val="65000"/>
                  <a:lumOff val="35000"/>
                </a:schemeClr>
              </a:solidFill>
            </a:endParaRPr>
          </a:p>
        </p:txBody>
      </p:sp>
    </p:spTree>
    <p:extLst>
      <p:ext uri="{BB962C8B-B14F-4D97-AF65-F5344CB8AC3E}">
        <p14:creationId xmlns:p14="http://schemas.microsoft.com/office/powerpoint/2010/main" val="1867552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D28821C-F7E7-4EA2-B1CB-27C526E3B9C7}"/>
              </a:ext>
            </a:extLst>
          </p:cNvPr>
          <p:cNvSpPr>
            <a:spLocks noGrp="1"/>
          </p:cNvSpPr>
          <p:nvPr>
            <p:ph type="title"/>
          </p:nvPr>
        </p:nvSpPr>
        <p:spPr>
          <a:xfrm>
            <a:off x="281348" y="594359"/>
            <a:ext cx="3376252" cy="2286000"/>
          </a:xfrm>
        </p:spPr>
        <p:txBody>
          <a:bodyPr vert="horz" lIns="91440" tIns="45720" rIns="91440" bIns="45720" rtlCol="0" anchor="b">
            <a:normAutofit/>
          </a:bodyPr>
          <a:lstStyle/>
          <a:p>
            <a:r>
              <a:rPr lang="en-US" sz="4000" b="1" i="0" dirty="0" err="1">
                <a:solidFill>
                  <a:srgbClr val="FFFFFF"/>
                </a:solidFill>
                <a:effectLst/>
              </a:rPr>
              <a:t>Função</a:t>
            </a:r>
            <a:r>
              <a:rPr lang="en-US" sz="4000" b="1" i="0" dirty="0">
                <a:solidFill>
                  <a:srgbClr val="FFFFFF"/>
                </a:solidFill>
                <a:effectLst/>
              </a:rPr>
              <a:t> de </a:t>
            </a:r>
            <a:r>
              <a:rPr lang="en-US" sz="4000" b="1" i="0" dirty="0" err="1">
                <a:solidFill>
                  <a:srgbClr val="FFFFFF"/>
                </a:solidFill>
                <a:effectLst/>
              </a:rPr>
              <a:t>ativação</a:t>
            </a:r>
            <a:r>
              <a:rPr lang="en-US" sz="4000" b="1" i="0" dirty="0">
                <a:solidFill>
                  <a:srgbClr val="FFFFFF"/>
                </a:solidFill>
                <a:effectLst/>
              </a:rPr>
              <a:t> Swish e Mish</a:t>
            </a:r>
            <a:endParaRPr lang="en-US" sz="4000" dirty="0">
              <a:solidFill>
                <a:srgbClr val="FFFFFF"/>
              </a:solidFill>
            </a:endParaRPr>
          </a:p>
        </p:txBody>
      </p:sp>
      <p:pic>
        <p:nvPicPr>
          <p:cNvPr id="5122" name="Picture 2" descr="Gráfico da função de ativação Mish">
            <a:extLst>
              <a:ext uri="{FF2B5EF4-FFF2-40B4-BE49-F238E27FC236}">
                <a16:creationId xmlns:a16="http://schemas.microsoft.com/office/drawing/2014/main" id="{1EDCC9D3-2510-45B4-8AB6-EFC9DDAD4D49}"/>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tretch/>
        </p:blipFill>
        <p:spPr bwMode="auto">
          <a:xfrm>
            <a:off x="4212812" y="119148"/>
            <a:ext cx="3632206" cy="3474284"/>
          </a:xfrm>
          <a:prstGeom prst="rect">
            <a:avLst/>
          </a:prstGeom>
          <a:noFill/>
          <a:ln>
            <a:solidFill>
              <a:srgbClr val="344529"/>
            </a:solidFill>
          </a:ln>
          <a:extLst>
            <a:ext uri="{909E8E84-426E-40DD-AFC4-6F175D3DCCD1}">
              <a14:hiddenFill xmlns:a14="http://schemas.microsoft.com/office/drawing/2010/main">
                <a:solidFill>
                  <a:srgbClr val="FFFFFF"/>
                </a:solidFill>
              </a14:hiddenFill>
            </a:ext>
          </a:extLst>
        </p:spPr>
      </p:pic>
      <p:sp>
        <p:nvSpPr>
          <p:cNvPr id="13" name="Espaço Reservado para Conteúdo 4">
            <a:extLst>
              <a:ext uri="{FF2B5EF4-FFF2-40B4-BE49-F238E27FC236}">
                <a16:creationId xmlns:a16="http://schemas.microsoft.com/office/drawing/2014/main" id="{03C61173-5C85-45B3-8DC8-2A6002124B91}"/>
              </a:ext>
            </a:extLst>
          </p:cNvPr>
          <p:cNvSpPr txBox="1">
            <a:spLocks/>
          </p:cNvSpPr>
          <p:nvPr/>
        </p:nvSpPr>
        <p:spPr>
          <a:xfrm>
            <a:off x="281349" y="3144253"/>
            <a:ext cx="3376252" cy="311938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dirty="0">
                <a:solidFill>
                  <a:srgbClr val="FFFFFF"/>
                </a:solidFill>
              </a:rPr>
              <a:t>Swish e Mish </a:t>
            </a:r>
            <a:r>
              <a:rPr lang="en-US" dirty="0" err="1">
                <a:solidFill>
                  <a:srgbClr val="FFFFFF"/>
                </a:solidFill>
              </a:rPr>
              <a:t>foram</a:t>
            </a:r>
            <a:r>
              <a:rPr lang="en-US" b="1" dirty="0">
                <a:solidFill>
                  <a:srgbClr val="FFFFFF"/>
                </a:solidFill>
              </a:rPr>
              <a:t> </a:t>
            </a:r>
            <a:r>
              <a:rPr lang="en-US" b="0" i="0" dirty="0" err="1">
                <a:solidFill>
                  <a:srgbClr val="FFFFFF"/>
                </a:solidFill>
                <a:effectLst/>
              </a:rPr>
              <a:t>projetadas</a:t>
            </a:r>
            <a:r>
              <a:rPr lang="en-US" b="0" i="0" dirty="0">
                <a:solidFill>
                  <a:srgbClr val="FFFFFF"/>
                </a:solidFill>
                <a:effectLst/>
              </a:rPr>
              <a:t> para </a:t>
            </a:r>
            <a:r>
              <a:rPr lang="en-US" b="0" i="0" dirty="0" err="1">
                <a:solidFill>
                  <a:srgbClr val="FFFFFF"/>
                </a:solidFill>
                <a:effectLst/>
              </a:rPr>
              <a:t>enviar</a:t>
            </a:r>
            <a:r>
              <a:rPr lang="en-US" b="0" i="0" dirty="0">
                <a:solidFill>
                  <a:srgbClr val="FFFFFF"/>
                </a:solidFill>
                <a:effectLst/>
              </a:rPr>
              <a:t> </a:t>
            </a:r>
            <a:r>
              <a:rPr lang="en-US" b="0" i="0" dirty="0" err="1">
                <a:solidFill>
                  <a:srgbClr val="FFFFFF"/>
                </a:solidFill>
                <a:effectLst/>
              </a:rPr>
              <a:t>sinais</a:t>
            </a:r>
            <a:r>
              <a:rPr lang="en-US" b="0" i="0" dirty="0">
                <a:solidFill>
                  <a:srgbClr val="FFFFFF"/>
                </a:solidFill>
                <a:effectLst/>
              </a:rPr>
              <a:t> à </a:t>
            </a:r>
            <a:r>
              <a:rPr lang="en-US" b="0" i="0" dirty="0" err="1">
                <a:solidFill>
                  <a:srgbClr val="FFFFFF"/>
                </a:solidFill>
                <a:effectLst/>
              </a:rPr>
              <a:t>esquerda</a:t>
            </a:r>
            <a:r>
              <a:rPr lang="en-US" b="0" i="0" dirty="0">
                <a:solidFill>
                  <a:srgbClr val="FFFFFF"/>
                </a:solidFill>
                <a:effectLst/>
              </a:rPr>
              <a:t> e à </a:t>
            </a:r>
            <a:r>
              <a:rPr lang="en-US" b="0" i="0" dirty="0" err="1">
                <a:solidFill>
                  <a:srgbClr val="FFFFFF"/>
                </a:solidFill>
                <a:effectLst/>
              </a:rPr>
              <a:t>direita</a:t>
            </a:r>
            <a:r>
              <a:rPr lang="en-US" sz="1500" b="0" i="0" dirty="0">
                <a:solidFill>
                  <a:srgbClr val="FFFFFF"/>
                </a:solidFill>
                <a:effectLst/>
              </a:rPr>
              <a:t>.</a:t>
            </a:r>
            <a:r>
              <a:rPr lang="en-US" sz="1500" b="1" dirty="0">
                <a:solidFill>
                  <a:srgbClr val="FFFFFF"/>
                </a:solidFill>
              </a:rPr>
              <a:t> </a:t>
            </a:r>
            <a:endParaRPr lang="en-US" sz="1500" dirty="0">
              <a:solidFill>
                <a:srgbClr val="FFFFFF"/>
              </a:solidFill>
            </a:endParaRPr>
          </a:p>
        </p:txBody>
      </p:sp>
      <p:pic>
        <p:nvPicPr>
          <p:cNvPr id="1026" name="Picture 2">
            <a:extLst>
              <a:ext uri="{FF2B5EF4-FFF2-40B4-BE49-F238E27FC236}">
                <a16:creationId xmlns:a16="http://schemas.microsoft.com/office/drawing/2014/main" id="{7CCBF7FB-EB03-4262-B9BC-273F33596B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397" t="2178" r="27885" b="-2177"/>
          <a:stretch/>
        </p:blipFill>
        <p:spPr bwMode="auto">
          <a:xfrm>
            <a:off x="7953486" y="3410186"/>
            <a:ext cx="4126220" cy="3335519"/>
          </a:xfrm>
          <a:prstGeom prst="rect">
            <a:avLst/>
          </a:prstGeom>
          <a:noFill/>
          <a:ln>
            <a:solidFill>
              <a:srgbClr val="344529"/>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5683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52ABB703-2B0E-4C3B-B4A2-F3973548E5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8F74F99A-8A5C-4F9F-9253-B953C0A53975}"/>
              </a:ext>
            </a:extLst>
          </p:cNvPr>
          <p:cNvSpPr>
            <a:spLocks noGrp="1"/>
          </p:cNvSpPr>
          <p:nvPr>
            <p:ph type="title"/>
          </p:nvPr>
        </p:nvSpPr>
        <p:spPr>
          <a:xfrm>
            <a:off x="6411685" y="634946"/>
            <a:ext cx="5127171" cy="1450757"/>
          </a:xfrm>
        </p:spPr>
        <p:txBody>
          <a:bodyPr vert="horz" lIns="91440" tIns="45720" rIns="91440" bIns="45720" rtlCol="0">
            <a:normAutofit/>
          </a:bodyPr>
          <a:lstStyle/>
          <a:p>
            <a:r>
              <a:rPr lang="en-US" b="1"/>
              <a:t>R</a:t>
            </a:r>
            <a:r>
              <a:rPr lang="en-US" b="1" i="0">
                <a:effectLst/>
              </a:rPr>
              <a:t>egularização DropBlock</a:t>
            </a:r>
            <a:endParaRPr lang="en-US"/>
          </a:p>
        </p:txBody>
      </p:sp>
      <p:pic>
        <p:nvPicPr>
          <p:cNvPr id="4098" name="Picture 2" descr="Foto de um cachorro com um retângulo preto no topo.">
            <a:extLst>
              <a:ext uri="{FF2B5EF4-FFF2-40B4-BE49-F238E27FC236}">
                <a16:creationId xmlns:a16="http://schemas.microsoft.com/office/drawing/2014/main" id="{2DAAB24F-6F4B-41DE-9277-F2A6E8A17F6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98829" y="645106"/>
            <a:ext cx="5340353" cy="5247747"/>
          </a:xfrm>
          <a:prstGeom prst="rect">
            <a:avLst/>
          </a:prstGeom>
          <a:noFill/>
          <a:extLst>
            <a:ext uri="{909E8E84-426E-40DD-AFC4-6F175D3DCCD1}">
              <a14:hiddenFill xmlns:a14="http://schemas.microsoft.com/office/drawing/2010/main">
                <a:solidFill>
                  <a:srgbClr val="FFFFFF"/>
                </a:solidFill>
              </a14:hiddenFill>
            </a:ext>
          </a:extLst>
        </p:spPr>
      </p:pic>
      <p:cxnSp>
        <p:nvCxnSpPr>
          <p:cNvPr id="139" name="Straight Connector 138">
            <a:extLst>
              <a:ext uri="{FF2B5EF4-FFF2-40B4-BE49-F238E27FC236}">
                <a16:creationId xmlns:a16="http://schemas.microsoft.com/office/drawing/2014/main" id="{9C21570E-E159-49A6-9891-FA397B7A92D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11684" y="2086188"/>
            <a:ext cx="474880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102" name="Content Placeholder 4101">
            <a:extLst>
              <a:ext uri="{FF2B5EF4-FFF2-40B4-BE49-F238E27FC236}">
                <a16:creationId xmlns:a16="http://schemas.microsoft.com/office/drawing/2014/main" id="{A3917FB0-B2F4-4FD7-B545-BAAF360751CC}"/>
              </a:ext>
            </a:extLst>
          </p:cNvPr>
          <p:cNvSpPr>
            <a:spLocks noGrp="1"/>
          </p:cNvSpPr>
          <p:nvPr>
            <p:ph idx="1"/>
          </p:nvPr>
        </p:nvSpPr>
        <p:spPr>
          <a:xfrm>
            <a:off x="6411684" y="2371240"/>
            <a:ext cx="5127172" cy="3497853"/>
          </a:xfrm>
        </p:spPr>
        <p:txBody>
          <a:bodyPr>
            <a:normAutofit/>
          </a:bodyPr>
          <a:lstStyle/>
          <a:p>
            <a:pPr marL="0" indent="0" algn="just">
              <a:buNone/>
            </a:pPr>
            <a:r>
              <a:rPr lang="pt-BR" sz="2400" dirty="0"/>
              <a:t>No </a:t>
            </a:r>
            <a:r>
              <a:rPr lang="pt-BR" sz="2400" dirty="0" err="1"/>
              <a:t>DropBlock</a:t>
            </a:r>
            <a:r>
              <a:rPr lang="pt-BR" sz="2400" dirty="0"/>
              <a:t>, seções da imagem são ocultadas da primeira camada. </a:t>
            </a:r>
            <a:r>
              <a:rPr lang="pt-BR" sz="2400" dirty="0" err="1"/>
              <a:t>DropBlock</a:t>
            </a:r>
            <a:r>
              <a:rPr lang="pt-BR" sz="2400" dirty="0"/>
              <a:t> é uma técnica para forçar a rede a aprender recursos com os quais ela não pode depender de outra forma. </a:t>
            </a:r>
            <a:endParaRPr lang="en-US" dirty="0"/>
          </a:p>
        </p:txBody>
      </p:sp>
      <p:sp>
        <p:nvSpPr>
          <p:cNvPr id="141" name="Rectangle 140">
            <a:extLst>
              <a:ext uri="{FF2B5EF4-FFF2-40B4-BE49-F238E27FC236}">
                <a16:creationId xmlns:a16="http://schemas.microsoft.com/office/drawing/2014/main" id="{E95DA498-D9A2-4DA9-B9DA-B3776E08C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3" name="Rectangle 142">
            <a:extLst>
              <a:ext uri="{FF2B5EF4-FFF2-40B4-BE49-F238E27FC236}">
                <a16:creationId xmlns:a16="http://schemas.microsoft.com/office/drawing/2014/main" id="{82A73093-4B9D-420D-B17E-52293703A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9967293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BEAAAD3-1AF8-4775-B41C-C76FCFEA5109}"/>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3600" b="1" dirty="0" err="1">
                <a:solidFill>
                  <a:schemeClr val="tx1">
                    <a:lumMod val="85000"/>
                    <a:lumOff val="15000"/>
                  </a:schemeClr>
                </a:solidFill>
              </a:rPr>
              <a:t>IoU</a:t>
            </a:r>
            <a:r>
              <a:rPr lang="en-US" sz="3600" dirty="0">
                <a:solidFill>
                  <a:schemeClr val="tx1">
                    <a:lumMod val="85000"/>
                    <a:lumOff val="15000"/>
                  </a:schemeClr>
                </a:solidFill>
              </a:rPr>
              <a:t> (intersect over union) &amp; </a:t>
            </a:r>
            <a:r>
              <a:rPr lang="en-US" sz="3600" b="1" dirty="0" err="1">
                <a:solidFill>
                  <a:schemeClr val="tx1">
                    <a:lumMod val="85000"/>
                    <a:lumOff val="15000"/>
                  </a:schemeClr>
                </a:solidFill>
              </a:rPr>
              <a:t>mAP</a:t>
            </a:r>
            <a:r>
              <a:rPr lang="en-US" sz="3600" dirty="0">
                <a:solidFill>
                  <a:schemeClr val="tx1">
                    <a:lumMod val="85000"/>
                    <a:lumOff val="15000"/>
                  </a:schemeClr>
                </a:solidFill>
              </a:rPr>
              <a:t> (mean average precision)</a:t>
            </a:r>
          </a:p>
        </p:txBody>
      </p:sp>
      <p:pic>
        <p:nvPicPr>
          <p:cNvPr id="10242" name="Picture 2" descr="precision_recall_iou">
            <a:extLst>
              <a:ext uri="{FF2B5EF4-FFF2-40B4-BE49-F238E27FC236}">
                <a16:creationId xmlns:a16="http://schemas.microsoft.com/office/drawing/2014/main" id="{83DC33E2-9F18-4EE5-9622-7AA882150B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635457" y="1143521"/>
            <a:ext cx="10916463" cy="3138483"/>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CaixaDeTexto 13">
            <a:extLst>
              <a:ext uri="{FF2B5EF4-FFF2-40B4-BE49-F238E27FC236}">
                <a16:creationId xmlns:a16="http://schemas.microsoft.com/office/drawing/2014/main" id="{22B48B82-E482-4990-B829-C1435D6C551A}"/>
              </a:ext>
            </a:extLst>
          </p:cNvPr>
          <p:cNvSpPr txBox="1"/>
          <p:nvPr/>
        </p:nvSpPr>
        <p:spPr>
          <a:xfrm>
            <a:off x="1807029" y="462466"/>
            <a:ext cx="6096000" cy="369332"/>
          </a:xfrm>
          <a:prstGeom prst="rect">
            <a:avLst/>
          </a:prstGeom>
          <a:noFill/>
        </p:spPr>
        <p:txBody>
          <a:bodyPr wrap="square">
            <a:spAutoFit/>
          </a:bodyPr>
          <a:lstStyle/>
          <a:p>
            <a:r>
              <a:rPr lang="en-US" b="1" i="0" dirty="0">
                <a:solidFill>
                  <a:srgbClr val="24292F"/>
                </a:solidFill>
                <a:effectLst/>
                <a:latin typeface="-apple-system"/>
              </a:rPr>
              <a:t>Precision</a:t>
            </a:r>
            <a:r>
              <a:rPr lang="en-US" b="0" i="0" dirty="0">
                <a:solidFill>
                  <a:srgbClr val="24292F"/>
                </a:solidFill>
                <a:effectLst/>
                <a:latin typeface="-apple-system"/>
              </a:rPr>
              <a:t>=TP/(TP+FP)                     </a:t>
            </a:r>
            <a:r>
              <a:rPr lang="en-US" b="1" i="0" dirty="0">
                <a:solidFill>
                  <a:srgbClr val="24292F"/>
                </a:solidFill>
                <a:effectLst/>
                <a:latin typeface="-apple-system"/>
              </a:rPr>
              <a:t>Recall</a:t>
            </a:r>
            <a:r>
              <a:rPr lang="en-US" b="0" i="0" dirty="0">
                <a:solidFill>
                  <a:srgbClr val="24292F"/>
                </a:solidFill>
                <a:effectLst/>
                <a:latin typeface="-apple-system"/>
              </a:rPr>
              <a:t>=TP/(TP+FN)</a:t>
            </a:r>
            <a:endParaRPr lang="pt-BR" dirty="0"/>
          </a:p>
        </p:txBody>
      </p:sp>
    </p:spTree>
    <p:extLst>
      <p:ext uri="{BB962C8B-B14F-4D97-AF65-F5344CB8AC3E}">
        <p14:creationId xmlns:p14="http://schemas.microsoft.com/office/powerpoint/2010/main" val="25052061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5">
            <a:extLst>
              <a:ext uri="{FF2B5EF4-FFF2-40B4-BE49-F238E27FC236}">
                <a16:creationId xmlns:a16="http://schemas.microsoft.com/office/drawing/2014/main" id="{FB5993E2-C02B-4335-ABA5-D8EC465551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0B801A2-5622-4BE8-9AD2-C337A2CD0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0ECC178A-3975-4F7D-BD98-2772134137EE}"/>
              </a:ext>
            </a:extLst>
          </p:cNvPr>
          <p:cNvSpPr>
            <a:spLocks noGrp="1"/>
          </p:cNvSpPr>
          <p:nvPr>
            <p:ph type="title"/>
          </p:nvPr>
        </p:nvSpPr>
        <p:spPr>
          <a:xfrm>
            <a:off x="492370" y="516835"/>
            <a:ext cx="3084844" cy="5772840"/>
          </a:xfrm>
        </p:spPr>
        <p:txBody>
          <a:bodyPr anchor="ctr">
            <a:normAutofit/>
          </a:bodyPr>
          <a:lstStyle/>
          <a:p>
            <a:r>
              <a:rPr lang="pt-BR" sz="3600" dirty="0">
                <a:solidFill>
                  <a:srgbClr val="FFFFFF"/>
                </a:solidFill>
              </a:rPr>
              <a:t>Resultados do retreinamento da YOLOv4 para realizar a detecção de placas de sinalização ferroviária</a:t>
            </a:r>
          </a:p>
        </p:txBody>
      </p:sp>
      <p:sp>
        <p:nvSpPr>
          <p:cNvPr id="20" name="Rectangle 19">
            <a:extLst>
              <a:ext uri="{FF2B5EF4-FFF2-40B4-BE49-F238E27FC236}">
                <a16:creationId xmlns:a16="http://schemas.microsoft.com/office/drawing/2014/main" id="{B7AF614F-5BC3-4086-99F5-B87C5847A0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26" name="Espaço Reservado para Conteúdo 10">
            <a:extLst>
              <a:ext uri="{FF2B5EF4-FFF2-40B4-BE49-F238E27FC236}">
                <a16:creationId xmlns:a16="http://schemas.microsoft.com/office/drawing/2014/main" id="{BC21C8DD-545B-4F87-AA8E-44219B24A174}"/>
              </a:ext>
            </a:extLst>
          </p:cNvPr>
          <p:cNvGraphicFramePr>
            <a:graphicFrameLocks noGrp="1"/>
          </p:cNvGraphicFramePr>
          <p:nvPr>
            <p:ph idx="1"/>
            <p:extLst>
              <p:ext uri="{D42A27DB-BD31-4B8C-83A1-F6EECF244321}">
                <p14:modId xmlns:p14="http://schemas.microsoft.com/office/powerpoint/2010/main" val="2081495147"/>
              </p:ext>
            </p:extLst>
          </p:nvPr>
        </p:nvGraphicFramePr>
        <p:xfrm>
          <a:off x="5190465" y="639763"/>
          <a:ext cx="5900472" cy="5649912"/>
        </p:xfrm>
        <a:graphic>
          <a:graphicData uri="http://schemas.openxmlformats.org/drawingml/2006/table">
            <a:tbl>
              <a:tblPr firstRow="1" bandRow="1"/>
              <a:tblGrid>
                <a:gridCol w="3364259">
                  <a:extLst>
                    <a:ext uri="{9D8B030D-6E8A-4147-A177-3AD203B41FA5}">
                      <a16:colId xmlns:a16="http://schemas.microsoft.com/office/drawing/2014/main" val="2252385192"/>
                    </a:ext>
                  </a:extLst>
                </a:gridCol>
                <a:gridCol w="2536213">
                  <a:extLst>
                    <a:ext uri="{9D8B030D-6E8A-4147-A177-3AD203B41FA5}">
                      <a16:colId xmlns:a16="http://schemas.microsoft.com/office/drawing/2014/main" val="1219154888"/>
                    </a:ext>
                  </a:extLst>
                </a:gridCol>
              </a:tblGrid>
              <a:tr h="627768">
                <a:tc>
                  <a:txBody>
                    <a:bodyPr/>
                    <a:lstStyle/>
                    <a:p>
                      <a:pPr algn="l" fontAlgn="b"/>
                      <a:r>
                        <a:rPr lang="pt-BR" sz="3200" b="1" i="0" u="none" strike="noStrike" dirty="0">
                          <a:solidFill>
                            <a:srgbClr val="000000"/>
                          </a:solidFill>
                          <a:effectLst/>
                          <a:latin typeface="Calibri" panose="020F0502020204030204" pitchFamily="34" charset="0"/>
                        </a:rPr>
                        <a:t>AP</a:t>
                      </a:r>
                    </a:p>
                  </a:txBody>
                  <a:tcPr marL="27975" marR="27975" marT="27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3200" b="0" i="0" u="none" strike="noStrike" dirty="0">
                          <a:solidFill>
                            <a:srgbClr val="000000"/>
                          </a:solidFill>
                          <a:effectLst/>
                          <a:latin typeface="Calibri" panose="020F0502020204030204" pitchFamily="34" charset="0"/>
                        </a:rPr>
                        <a:t>98.55%</a:t>
                      </a:r>
                    </a:p>
                  </a:txBody>
                  <a:tcPr marL="27975" marR="27975" marT="27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2270860"/>
                  </a:ext>
                </a:extLst>
              </a:tr>
              <a:tr h="627768">
                <a:tc>
                  <a:txBody>
                    <a:bodyPr/>
                    <a:lstStyle/>
                    <a:p>
                      <a:pPr algn="l" fontAlgn="b"/>
                      <a:r>
                        <a:rPr lang="pt-BR" sz="3200" b="1" i="0" u="none" strike="noStrike" dirty="0">
                          <a:solidFill>
                            <a:srgbClr val="000000"/>
                          </a:solidFill>
                          <a:effectLst/>
                          <a:latin typeface="Calibri" panose="020F0502020204030204" pitchFamily="34" charset="0"/>
                        </a:rPr>
                        <a:t>Precisão</a:t>
                      </a:r>
                    </a:p>
                  </a:txBody>
                  <a:tcPr marL="27975" marR="27975" marT="27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3200" b="0" i="0" u="none" strike="noStrike" dirty="0">
                          <a:solidFill>
                            <a:srgbClr val="000000"/>
                          </a:solidFill>
                          <a:effectLst/>
                          <a:latin typeface="Calibri" panose="020F0502020204030204" pitchFamily="34" charset="0"/>
                        </a:rPr>
                        <a:t>0.97</a:t>
                      </a:r>
                    </a:p>
                  </a:txBody>
                  <a:tcPr marL="27975" marR="27975" marT="27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7030961"/>
                  </a:ext>
                </a:extLst>
              </a:tr>
              <a:tr h="627768">
                <a:tc>
                  <a:txBody>
                    <a:bodyPr/>
                    <a:lstStyle/>
                    <a:p>
                      <a:pPr algn="l" fontAlgn="b"/>
                      <a:r>
                        <a:rPr lang="pt-BR" sz="3200" b="1" i="0" u="none" strike="noStrike" dirty="0">
                          <a:solidFill>
                            <a:srgbClr val="000000"/>
                          </a:solidFill>
                          <a:effectLst/>
                          <a:latin typeface="Calibri" panose="020F0502020204030204" pitchFamily="34" charset="0"/>
                        </a:rPr>
                        <a:t>Recall</a:t>
                      </a:r>
                    </a:p>
                  </a:txBody>
                  <a:tcPr marL="27975" marR="27975" marT="27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3200" b="0" i="0" u="none" strike="noStrike" dirty="0">
                          <a:solidFill>
                            <a:srgbClr val="000000"/>
                          </a:solidFill>
                          <a:effectLst/>
                          <a:latin typeface="Calibri" panose="020F0502020204030204" pitchFamily="34" charset="0"/>
                        </a:rPr>
                        <a:t>0.97</a:t>
                      </a:r>
                    </a:p>
                  </a:txBody>
                  <a:tcPr marL="27975" marR="27975" marT="27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07811643"/>
                  </a:ext>
                </a:extLst>
              </a:tr>
              <a:tr h="627768">
                <a:tc>
                  <a:txBody>
                    <a:bodyPr/>
                    <a:lstStyle/>
                    <a:p>
                      <a:pPr algn="l" fontAlgn="b"/>
                      <a:r>
                        <a:rPr lang="pt-BR" sz="3200" b="1" i="0" u="none" strike="noStrike" dirty="0">
                          <a:solidFill>
                            <a:srgbClr val="000000"/>
                          </a:solidFill>
                          <a:effectLst/>
                          <a:latin typeface="Calibri" panose="020F0502020204030204" pitchFamily="34" charset="0"/>
                        </a:rPr>
                        <a:t>F1-Score</a:t>
                      </a:r>
                    </a:p>
                  </a:txBody>
                  <a:tcPr marL="27975" marR="27975" marT="27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3200" b="0" i="0" u="none" strike="noStrike" dirty="0">
                          <a:solidFill>
                            <a:srgbClr val="000000"/>
                          </a:solidFill>
                          <a:effectLst/>
                          <a:latin typeface="Calibri" panose="020F0502020204030204" pitchFamily="34" charset="0"/>
                        </a:rPr>
                        <a:t>0.97</a:t>
                      </a:r>
                    </a:p>
                  </a:txBody>
                  <a:tcPr marL="27975" marR="27975" marT="27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31941678"/>
                  </a:ext>
                </a:extLst>
              </a:tr>
              <a:tr h="627768">
                <a:tc>
                  <a:txBody>
                    <a:bodyPr/>
                    <a:lstStyle/>
                    <a:p>
                      <a:pPr algn="l" fontAlgn="b"/>
                      <a:r>
                        <a:rPr lang="pt-BR" sz="3200" b="1" i="0" u="none" strike="noStrike" dirty="0" err="1">
                          <a:solidFill>
                            <a:srgbClr val="000000"/>
                          </a:solidFill>
                          <a:effectLst/>
                          <a:latin typeface="Calibri" panose="020F0502020204030204" pitchFamily="34" charset="0"/>
                        </a:rPr>
                        <a:t>IoU</a:t>
                      </a:r>
                      <a:r>
                        <a:rPr lang="pt-BR" sz="3200" b="1" i="0" u="none" strike="noStrike" dirty="0">
                          <a:solidFill>
                            <a:srgbClr val="000000"/>
                          </a:solidFill>
                          <a:effectLst/>
                          <a:latin typeface="Calibri" panose="020F0502020204030204" pitchFamily="34" charset="0"/>
                        </a:rPr>
                        <a:t> médio</a:t>
                      </a:r>
                    </a:p>
                  </a:txBody>
                  <a:tcPr marL="27975" marR="27975" marT="27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3200" b="0" i="0" u="none" strike="noStrike" dirty="0">
                          <a:solidFill>
                            <a:srgbClr val="000000"/>
                          </a:solidFill>
                          <a:effectLst/>
                          <a:latin typeface="Calibri" panose="020F0502020204030204" pitchFamily="34" charset="0"/>
                        </a:rPr>
                        <a:t>75.37%</a:t>
                      </a:r>
                    </a:p>
                  </a:txBody>
                  <a:tcPr marL="27975" marR="27975" marT="27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21341579"/>
                  </a:ext>
                </a:extLst>
              </a:tr>
              <a:tr h="627768">
                <a:tc>
                  <a:txBody>
                    <a:bodyPr/>
                    <a:lstStyle/>
                    <a:p>
                      <a:pPr algn="l" fontAlgn="b"/>
                      <a:r>
                        <a:rPr lang="pt-BR" sz="3200" b="1" i="0" u="none" strike="noStrike">
                          <a:solidFill>
                            <a:srgbClr val="000000"/>
                          </a:solidFill>
                          <a:effectLst/>
                          <a:latin typeface="Calibri" panose="020F0502020204030204" pitchFamily="34" charset="0"/>
                        </a:rPr>
                        <a:t>TP </a:t>
                      </a:r>
                    </a:p>
                  </a:txBody>
                  <a:tcPr marL="27975" marR="27975" marT="27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3200" b="0" i="0" u="none" strike="noStrike" dirty="0">
                          <a:solidFill>
                            <a:srgbClr val="000000"/>
                          </a:solidFill>
                          <a:effectLst/>
                          <a:latin typeface="Calibri" panose="020F0502020204030204" pitchFamily="34" charset="0"/>
                        </a:rPr>
                        <a:t>183</a:t>
                      </a:r>
                    </a:p>
                  </a:txBody>
                  <a:tcPr marL="27975" marR="27975" marT="27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72524137"/>
                  </a:ext>
                </a:extLst>
              </a:tr>
              <a:tr h="627768">
                <a:tc>
                  <a:txBody>
                    <a:bodyPr/>
                    <a:lstStyle/>
                    <a:p>
                      <a:pPr algn="l" fontAlgn="b"/>
                      <a:r>
                        <a:rPr lang="pt-BR" sz="3200" b="1" i="0" u="none" strike="noStrike" dirty="0">
                          <a:solidFill>
                            <a:srgbClr val="000000"/>
                          </a:solidFill>
                          <a:effectLst/>
                          <a:latin typeface="Calibri" panose="020F0502020204030204" pitchFamily="34" charset="0"/>
                        </a:rPr>
                        <a:t>FP</a:t>
                      </a:r>
                    </a:p>
                  </a:txBody>
                  <a:tcPr marL="27975" marR="27975" marT="27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3200" b="0" i="0" u="none" strike="noStrike" dirty="0">
                          <a:solidFill>
                            <a:srgbClr val="000000"/>
                          </a:solidFill>
                          <a:effectLst/>
                          <a:latin typeface="Calibri" panose="020F0502020204030204" pitchFamily="34" charset="0"/>
                        </a:rPr>
                        <a:t>6</a:t>
                      </a:r>
                    </a:p>
                  </a:txBody>
                  <a:tcPr marL="27975" marR="27975" marT="27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1650145"/>
                  </a:ext>
                </a:extLst>
              </a:tr>
              <a:tr h="627768">
                <a:tc>
                  <a:txBody>
                    <a:bodyPr/>
                    <a:lstStyle/>
                    <a:p>
                      <a:pPr algn="l" fontAlgn="b"/>
                      <a:r>
                        <a:rPr lang="pt-BR" sz="3200" b="1" i="0" u="none" strike="noStrike" dirty="0">
                          <a:solidFill>
                            <a:srgbClr val="000000"/>
                          </a:solidFill>
                          <a:effectLst/>
                          <a:latin typeface="Calibri" panose="020F0502020204030204" pitchFamily="34" charset="0"/>
                        </a:rPr>
                        <a:t>FN</a:t>
                      </a:r>
                    </a:p>
                  </a:txBody>
                  <a:tcPr marL="27975" marR="27975" marT="27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3200" b="0" i="0" u="none" strike="noStrike" dirty="0">
                          <a:solidFill>
                            <a:srgbClr val="000000"/>
                          </a:solidFill>
                          <a:effectLst/>
                          <a:latin typeface="Calibri" panose="020F0502020204030204" pitchFamily="34" charset="0"/>
                        </a:rPr>
                        <a:t>5</a:t>
                      </a:r>
                    </a:p>
                  </a:txBody>
                  <a:tcPr marL="27975" marR="27975" marT="27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7884106"/>
                  </a:ext>
                </a:extLst>
              </a:tr>
              <a:tr h="627768">
                <a:tc>
                  <a:txBody>
                    <a:bodyPr/>
                    <a:lstStyle/>
                    <a:p>
                      <a:pPr algn="l" fontAlgn="b"/>
                      <a:r>
                        <a:rPr lang="pt-BR" sz="3200" b="1" i="0" u="none" strike="noStrike" dirty="0">
                          <a:solidFill>
                            <a:srgbClr val="000000"/>
                          </a:solidFill>
                          <a:effectLst/>
                          <a:latin typeface="Calibri" panose="020F0502020204030204" pitchFamily="34" charset="0"/>
                        </a:rPr>
                        <a:t>FPS médio</a:t>
                      </a:r>
                    </a:p>
                  </a:txBody>
                  <a:tcPr marL="27975" marR="27975" marT="27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pt-BR" sz="3200" b="0" i="0" u="none" strike="noStrike" dirty="0">
                          <a:solidFill>
                            <a:srgbClr val="000000"/>
                          </a:solidFill>
                          <a:effectLst/>
                          <a:latin typeface="Calibri" panose="020F0502020204030204" pitchFamily="34" charset="0"/>
                        </a:rPr>
                        <a:t>7.5</a:t>
                      </a:r>
                    </a:p>
                  </a:txBody>
                  <a:tcPr marL="27975" marR="27975" marT="2797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3935997"/>
                  </a:ext>
                </a:extLst>
              </a:tr>
            </a:tbl>
          </a:graphicData>
        </a:graphic>
      </p:graphicFrame>
    </p:spTree>
    <p:extLst>
      <p:ext uri="{BB962C8B-B14F-4D97-AF65-F5344CB8AC3E}">
        <p14:creationId xmlns:p14="http://schemas.microsoft.com/office/powerpoint/2010/main" val="959557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FA6E4E-6307-4203-826B-31D74B818222}"/>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19F1D9E8-9CD8-4D35-A5EF-C41D390469D4}"/>
              </a:ext>
            </a:extLst>
          </p:cNvPr>
          <p:cNvSpPr>
            <a:spLocks noGrp="1"/>
          </p:cNvSpPr>
          <p:nvPr>
            <p:ph idx="1"/>
          </p:nvPr>
        </p:nvSpPr>
        <p:spPr/>
        <p:txBody>
          <a:bodyPr/>
          <a:lstStyle/>
          <a:p>
            <a:endParaRPr lang="pt-BR"/>
          </a:p>
        </p:txBody>
      </p:sp>
      <p:sp>
        <p:nvSpPr>
          <p:cNvPr id="4" name="Espaço Reservado para Data 3">
            <a:extLst>
              <a:ext uri="{FF2B5EF4-FFF2-40B4-BE49-F238E27FC236}">
                <a16:creationId xmlns:a16="http://schemas.microsoft.com/office/drawing/2014/main" id="{6948F211-C8F8-414A-9599-00DCB38907CC}"/>
              </a:ext>
            </a:extLst>
          </p:cNvPr>
          <p:cNvSpPr>
            <a:spLocks noGrp="1"/>
          </p:cNvSpPr>
          <p:nvPr>
            <p:ph type="dt" sz="half" idx="10"/>
          </p:nvPr>
        </p:nvSpPr>
        <p:spPr/>
        <p:txBody>
          <a:bodyPr/>
          <a:lstStyle/>
          <a:p>
            <a:pPr rtl="0"/>
            <a:fld id="{91DF2A3A-30FD-464E-8202-27A276433376}" type="datetime1">
              <a:rPr lang="pt-BR" smtClean="0"/>
              <a:t>08/08/2022</a:t>
            </a:fld>
            <a:endParaRPr lang="en-US" dirty="0"/>
          </a:p>
        </p:txBody>
      </p:sp>
      <p:pic>
        <p:nvPicPr>
          <p:cNvPr id="6" name="Imagem 5">
            <a:extLst>
              <a:ext uri="{FF2B5EF4-FFF2-40B4-BE49-F238E27FC236}">
                <a16:creationId xmlns:a16="http://schemas.microsoft.com/office/drawing/2014/main" id="{3FC7F812-3E3E-4A37-AFBA-473CF9D2389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452421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D031B2D-ADA7-4033-8193-DB29BDC0700A}"/>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C49591EE-64FD-40AD-BCA4-0B5BD280DF04}"/>
              </a:ext>
            </a:extLst>
          </p:cNvPr>
          <p:cNvSpPr>
            <a:spLocks noGrp="1"/>
          </p:cNvSpPr>
          <p:nvPr>
            <p:ph idx="1"/>
          </p:nvPr>
        </p:nvSpPr>
        <p:spPr/>
        <p:txBody>
          <a:bodyPr/>
          <a:lstStyle/>
          <a:p>
            <a:endParaRPr lang="pt-BR"/>
          </a:p>
        </p:txBody>
      </p:sp>
      <p:sp>
        <p:nvSpPr>
          <p:cNvPr id="4" name="Espaço Reservado para Data 3">
            <a:extLst>
              <a:ext uri="{FF2B5EF4-FFF2-40B4-BE49-F238E27FC236}">
                <a16:creationId xmlns:a16="http://schemas.microsoft.com/office/drawing/2014/main" id="{AE6C85B3-5944-4A51-86EE-346FF5E5A72D}"/>
              </a:ext>
            </a:extLst>
          </p:cNvPr>
          <p:cNvSpPr>
            <a:spLocks noGrp="1"/>
          </p:cNvSpPr>
          <p:nvPr>
            <p:ph type="dt" sz="half" idx="10"/>
          </p:nvPr>
        </p:nvSpPr>
        <p:spPr/>
        <p:txBody>
          <a:bodyPr/>
          <a:lstStyle/>
          <a:p>
            <a:pPr rtl="0"/>
            <a:fld id="{91DF2A3A-30FD-464E-8202-27A276433376}" type="datetime1">
              <a:rPr lang="pt-BR" smtClean="0"/>
              <a:t>08/08/2022</a:t>
            </a:fld>
            <a:endParaRPr lang="en-US" dirty="0"/>
          </a:p>
        </p:txBody>
      </p:sp>
      <p:pic>
        <p:nvPicPr>
          <p:cNvPr id="6" name="Imagem 5">
            <a:extLst>
              <a:ext uri="{FF2B5EF4-FFF2-40B4-BE49-F238E27FC236}">
                <a16:creationId xmlns:a16="http://schemas.microsoft.com/office/drawing/2014/main" id="{4100244C-9D49-49C4-9CA8-3EAB1491C870}"/>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4508143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9136B14-750C-4EE8-A643-8FBAE931C443}"/>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F978CF57-F0A3-4E52-B7EB-EEA5A214E68B}"/>
              </a:ext>
            </a:extLst>
          </p:cNvPr>
          <p:cNvSpPr>
            <a:spLocks noGrp="1"/>
          </p:cNvSpPr>
          <p:nvPr>
            <p:ph idx="1"/>
          </p:nvPr>
        </p:nvSpPr>
        <p:spPr/>
        <p:txBody>
          <a:bodyPr/>
          <a:lstStyle/>
          <a:p>
            <a:endParaRPr lang="pt-BR"/>
          </a:p>
        </p:txBody>
      </p:sp>
      <p:sp>
        <p:nvSpPr>
          <p:cNvPr id="4" name="Espaço Reservado para Data 3">
            <a:extLst>
              <a:ext uri="{FF2B5EF4-FFF2-40B4-BE49-F238E27FC236}">
                <a16:creationId xmlns:a16="http://schemas.microsoft.com/office/drawing/2014/main" id="{0E123E5E-8D23-4F0E-B6D7-03C87CBFE234}"/>
              </a:ext>
            </a:extLst>
          </p:cNvPr>
          <p:cNvSpPr>
            <a:spLocks noGrp="1"/>
          </p:cNvSpPr>
          <p:nvPr>
            <p:ph type="dt" sz="half" idx="10"/>
          </p:nvPr>
        </p:nvSpPr>
        <p:spPr/>
        <p:txBody>
          <a:bodyPr/>
          <a:lstStyle/>
          <a:p>
            <a:pPr rtl="0"/>
            <a:fld id="{91DF2A3A-30FD-464E-8202-27A276433376}" type="datetime1">
              <a:rPr lang="pt-BR" smtClean="0"/>
              <a:t>08/08/2022</a:t>
            </a:fld>
            <a:endParaRPr lang="en-US" dirty="0"/>
          </a:p>
        </p:txBody>
      </p:sp>
      <p:pic>
        <p:nvPicPr>
          <p:cNvPr id="6" name="Imagem 5">
            <a:extLst>
              <a:ext uri="{FF2B5EF4-FFF2-40B4-BE49-F238E27FC236}">
                <a16:creationId xmlns:a16="http://schemas.microsoft.com/office/drawing/2014/main" id="{D2A02FD5-CDD1-4C58-94E5-7658F1120BC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3703502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4049D196-F312-4333-8554-498CF6B81F4B}"/>
              </a:ext>
            </a:extLst>
          </p:cNvPr>
          <p:cNvSpPr>
            <a:spLocks noGrp="1"/>
          </p:cNvSpPr>
          <p:nvPr>
            <p:ph type="title" idx="4294967295"/>
          </p:nvPr>
        </p:nvSpPr>
        <p:spPr>
          <a:xfrm>
            <a:off x="4688809" y="0"/>
            <a:ext cx="6845300" cy="1449388"/>
          </a:xfrm>
        </p:spPr>
        <p:txBody>
          <a:bodyPr vert="horz" lIns="91440" tIns="45720" rIns="91440" bIns="45720" rtlCol="0">
            <a:normAutofit/>
          </a:bodyPr>
          <a:lstStyle/>
          <a:p>
            <a:r>
              <a:rPr lang="pt-BR" sz="4000" dirty="0"/>
              <a:t>OBJETIVO</a:t>
            </a:r>
          </a:p>
        </p:txBody>
      </p:sp>
      <p:sp>
        <p:nvSpPr>
          <p:cNvPr id="4" name="Espaço Reservado para Conteúdo 3">
            <a:extLst>
              <a:ext uri="{FF2B5EF4-FFF2-40B4-BE49-F238E27FC236}">
                <a16:creationId xmlns:a16="http://schemas.microsoft.com/office/drawing/2014/main" id="{324AD7B6-758E-44C9-86D7-779E1BD3FCAF}"/>
              </a:ext>
            </a:extLst>
          </p:cNvPr>
          <p:cNvSpPr>
            <a:spLocks noGrp="1"/>
          </p:cNvSpPr>
          <p:nvPr>
            <p:ph idx="4294967295"/>
          </p:nvPr>
        </p:nvSpPr>
        <p:spPr>
          <a:xfrm>
            <a:off x="4735556" y="1671758"/>
            <a:ext cx="6845300" cy="898355"/>
          </a:xfrm>
        </p:spPr>
        <p:txBody>
          <a:bodyPr vert="horz" lIns="91440" tIns="45720" rIns="91440" bIns="45720" rtlCol="0">
            <a:normAutofit/>
          </a:bodyPr>
          <a:lstStyle/>
          <a:p>
            <a:pPr>
              <a:buFont typeface="Wingdings" panose="05000000000000000000" pitchFamily="2" charset="2"/>
              <a:buChar char="§"/>
            </a:pPr>
            <a:r>
              <a:rPr lang="en-US" cap="all" spc="200" dirty="0"/>
              <a:t>  </a:t>
            </a:r>
            <a:r>
              <a:rPr lang="pt-BR" sz="1800" cap="all" spc="200" dirty="0"/>
              <a:t>Detectar</a:t>
            </a:r>
            <a:r>
              <a:rPr lang="en-US" sz="1800" cap="all" spc="200" dirty="0"/>
              <a:t> </a:t>
            </a:r>
            <a:r>
              <a:rPr lang="pt-BR" sz="1800" cap="all" spc="200" dirty="0"/>
              <a:t>placas</a:t>
            </a:r>
            <a:r>
              <a:rPr lang="en-US" sz="1800" cap="all" spc="200" dirty="0"/>
              <a:t> de </a:t>
            </a:r>
            <a:r>
              <a:rPr lang="pt-BR" sz="1800" cap="all" spc="200" dirty="0"/>
              <a:t>sinalização</a:t>
            </a:r>
            <a:r>
              <a:rPr lang="en-US" sz="1800" cap="all" spc="200" dirty="0"/>
              <a:t> </a:t>
            </a:r>
            <a:r>
              <a:rPr lang="pt-BR" sz="1800" cap="all" spc="200" dirty="0"/>
              <a:t>em</a:t>
            </a:r>
            <a:r>
              <a:rPr lang="en-US" sz="1800" cap="all" spc="200" dirty="0"/>
              <a:t> </a:t>
            </a:r>
            <a:r>
              <a:rPr lang="pt-BR" sz="1800" cap="all" spc="200" dirty="0"/>
              <a:t>duas</a:t>
            </a:r>
            <a:r>
              <a:rPr lang="en-US" sz="1800" cap="all" spc="200" dirty="0"/>
              <a:t> </a:t>
            </a:r>
            <a:r>
              <a:rPr lang="pt-BR" sz="1800" cap="all" spc="200" dirty="0"/>
              <a:t>ferrovias administradas por uma empresa privada no Brasil</a:t>
            </a:r>
            <a:r>
              <a:rPr lang="en-US" sz="1800" cap="all" spc="200" dirty="0"/>
              <a:t>.</a:t>
            </a:r>
          </a:p>
          <a:p>
            <a:pPr marL="0" indent="0">
              <a:buNone/>
            </a:pPr>
            <a:endParaRPr lang="en-US" cap="all" spc="200" dirty="0">
              <a:latin typeface="+mj-lt"/>
            </a:endParaRPr>
          </a:p>
        </p:txBody>
      </p:sp>
      <p:pic>
        <p:nvPicPr>
          <p:cNvPr id="6" name="Imagem 5">
            <a:extLst>
              <a:ext uri="{FF2B5EF4-FFF2-40B4-BE49-F238E27FC236}">
                <a16:creationId xmlns:a16="http://schemas.microsoft.com/office/drawing/2014/main" id="{DAB6B310-0D0B-4B07-A9F0-990A91F4390F}"/>
              </a:ext>
            </a:extLst>
          </p:cNvPr>
          <p:cNvPicPr>
            <a:picLocks noChangeAspect="1"/>
          </p:cNvPicPr>
          <p:nvPr/>
        </p:nvPicPr>
        <p:blipFill rotWithShape="1">
          <a:blip r:embed="rId2"/>
          <a:srcRect l="9571" t="8917" r="9402" b="9914"/>
          <a:stretch/>
        </p:blipFill>
        <p:spPr>
          <a:xfrm>
            <a:off x="1561211" y="620721"/>
            <a:ext cx="1581154" cy="1583926"/>
          </a:xfrm>
          <a:prstGeom prst="rect">
            <a:avLst/>
          </a:prstGeom>
        </p:spPr>
      </p:pic>
      <p:pic>
        <p:nvPicPr>
          <p:cNvPr id="3078" name="Picture 6">
            <a:extLst>
              <a:ext uri="{FF2B5EF4-FFF2-40B4-BE49-F238E27FC236}">
                <a16:creationId xmlns:a16="http://schemas.microsoft.com/office/drawing/2014/main" id="{4650E58B-DF4C-48E7-8AC2-636CCB33A01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544443" y="2349517"/>
            <a:ext cx="1599923" cy="15999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SF-217 - Projeto de Sinalização Ferroviária">
            <a:extLst>
              <a:ext uri="{FF2B5EF4-FFF2-40B4-BE49-F238E27FC236}">
                <a16:creationId xmlns:a16="http://schemas.microsoft.com/office/drawing/2014/main" id="{A258B939-9CF0-480C-B180-DCC98C14E1E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497696" y="4110308"/>
            <a:ext cx="1710517" cy="1599923"/>
          </a:xfrm>
          <a:prstGeom prst="rect">
            <a:avLst/>
          </a:prstGeom>
          <a:noFill/>
          <a:extLst>
            <a:ext uri="{909E8E84-426E-40DD-AFC4-6F175D3DCCD1}">
              <a14:hiddenFill xmlns:a14="http://schemas.microsoft.com/office/drawing/2010/main">
                <a:solidFill>
                  <a:srgbClr val="FFFFFF"/>
                </a:solidFill>
              </a14:hiddenFill>
            </a:ext>
          </a:extLst>
        </p:spPr>
      </p:pic>
      <p:sp>
        <p:nvSpPr>
          <p:cNvPr id="32" name="Título 2">
            <a:extLst>
              <a:ext uri="{FF2B5EF4-FFF2-40B4-BE49-F238E27FC236}">
                <a16:creationId xmlns:a16="http://schemas.microsoft.com/office/drawing/2014/main" id="{FB13545C-657B-43A2-BD53-7EEDED95D8B9}"/>
              </a:ext>
            </a:extLst>
          </p:cNvPr>
          <p:cNvSpPr txBox="1">
            <a:spLocks/>
          </p:cNvSpPr>
          <p:nvPr/>
        </p:nvSpPr>
        <p:spPr>
          <a:xfrm>
            <a:off x="4688809" y="2055344"/>
            <a:ext cx="6846166" cy="1450757"/>
          </a:xfrm>
          <a:prstGeom prst="rect">
            <a:avLst/>
          </a:prstGeom>
        </p:spPr>
        <p:txBody>
          <a:bodyPr vert="horz" lIns="91440" tIns="45720" rIns="91440" bIns="45720" rtlCol="0" anchor="b">
            <a:normAutofit/>
          </a:bodyPr>
          <a:lstStyle>
            <a:lvl1pPr marL="0"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pt-BR" sz="4000" dirty="0"/>
              <a:t>BENEFÍCIOS</a:t>
            </a:r>
            <a:r>
              <a:rPr lang="en-US" dirty="0"/>
              <a:t> </a:t>
            </a:r>
          </a:p>
        </p:txBody>
      </p:sp>
      <p:sp>
        <p:nvSpPr>
          <p:cNvPr id="33" name="Espaço Reservado para Conteúdo 3">
            <a:extLst>
              <a:ext uri="{FF2B5EF4-FFF2-40B4-BE49-F238E27FC236}">
                <a16:creationId xmlns:a16="http://schemas.microsoft.com/office/drawing/2014/main" id="{EF94C2D1-6223-4DF5-A8F9-4F4DAE2AA34F}"/>
              </a:ext>
            </a:extLst>
          </p:cNvPr>
          <p:cNvSpPr txBox="1">
            <a:spLocks/>
          </p:cNvSpPr>
          <p:nvPr/>
        </p:nvSpPr>
        <p:spPr>
          <a:xfrm>
            <a:off x="4735556" y="3733810"/>
            <a:ext cx="6845300" cy="2583872"/>
          </a:xfrm>
          <a:prstGeom prst="rect">
            <a:avLst/>
          </a:prstGeom>
        </p:spPr>
        <p:txBody>
          <a:bodyPr vert="horz" lIns="91440" tIns="45720" rIns="9144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
            </a:pPr>
            <a:r>
              <a:rPr lang="en-US" cap="all" spc="200" dirty="0">
                <a:latin typeface="+mj-lt"/>
              </a:rPr>
              <a:t>  </a:t>
            </a:r>
            <a:r>
              <a:rPr lang="en-US" sz="1800" cap="all" spc="200" dirty="0"/>
              <a:t>Monitoramento </a:t>
            </a:r>
            <a:r>
              <a:rPr lang="pt-BR" sz="1800" cap="all" spc="200" dirty="0"/>
              <a:t>em</a:t>
            </a:r>
            <a:r>
              <a:rPr lang="en-US" sz="1800" cap="all" spc="200" dirty="0"/>
              <a:t> tempo real das </a:t>
            </a:r>
            <a:r>
              <a:rPr lang="pt-BR" sz="1800" cap="all" spc="200" dirty="0"/>
              <a:t>placas de sinalização</a:t>
            </a:r>
            <a:r>
              <a:rPr lang="en-US" sz="1800" cap="all" spc="200" dirty="0"/>
              <a:t> </a:t>
            </a:r>
            <a:r>
              <a:rPr lang="pt-BR" sz="1800" cap="all" spc="200" dirty="0"/>
              <a:t>em</a:t>
            </a:r>
            <a:r>
              <a:rPr lang="en-US" sz="1800" cap="all" spc="200" dirty="0"/>
              <a:t> </a:t>
            </a:r>
            <a:r>
              <a:rPr lang="pt-BR" sz="1800" cap="all" spc="200" dirty="0"/>
              <a:t>mais</a:t>
            </a:r>
            <a:r>
              <a:rPr lang="en-US" sz="1800" cap="all" spc="200" dirty="0"/>
              <a:t> de 2mil km da </a:t>
            </a:r>
            <a:r>
              <a:rPr lang="pt-BR" sz="1800" cap="all" spc="200" dirty="0"/>
              <a:t>ferrovia</a:t>
            </a:r>
            <a:r>
              <a:rPr lang="en-US" sz="1800" cap="all" spc="200" dirty="0"/>
              <a:t>.</a:t>
            </a:r>
          </a:p>
          <a:p>
            <a:pPr>
              <a:buFont typeface="Wingdings" panose="05000000000000000000" pitchFamily="2" charset="2"/>
              <a:buChar char="§"/>
            </a:pPr>
            <a:r>
              <a:rPr lang="pt-BR" sz="1800" cap="all" spc="200" dirty="0"/>
              <a:t>  mitigação</a:t>
            </a:r>
            <a:r>
              <a:rPr lang="en-US" sz="1800" cap="all" spc="200" dirty="0"/>
              <a:t> </a:t>
            </a:r>
            <a:r>
              <a:rPr lang="pt-BR" sz="1800" cap="all" spc="200" dirty="0"/>
              <a:t>possíveis</a:t>
            </a:r>
            <a:r>
              <a:rPr lang="en-US" sz="1800" cap="all" spc="200" dirty="0"/>
              <a:t> </a:t>
            </a:r>
            <a:r>
              <a:rPr lang="pt-BR" sz="1800" cap="all" spc="200" dirty="0"/>
              <a:t>acidentes</a:t>
            </a:r>
            <a:r>
              <a:rPr lang="en-US" sz="1800" cap="all" spc="200" dirty="0"/>
              <a:t> por </a:t>
            </a:r>
            <a:r>
              <a:rPr lang="pt-BR" sz="1800" cap="all" spc="200" dirty="0"/>
              <a:t>falta</a:t>
            </a:r>
            <a:r>
              <a:rPr lang="en-US" sz="1800" cap="all" spc="200" dirty="0"/>
              <a:t> de </a:t>
            </a:r>
            <a:r>
              <a:rPr lang="pt-BR" sz="1800" cap="all" spc="200" dirty="0"/>
              <a:t>placas</a:t>
            </a:r>
            <a:r>
              <a:rPr lang="en-US" sz="1800" cap="all" spc="200" dirty="0"/>
              <a:t> de </a:t>
            </a:r>
            <a:r>
              <a:rPr lang="pt-BR" sz="1800" cap="all" spc="200" dirty="0"/>
              <a:t>sinalização</a:t>
            </a:r>
            <a:r>
              <a:rPr lang="en-US" sz="1800" cap="all" spc="200" dirty="0"/>
              <a:t> </a:t>
            </a:r>
            <a:r>
              <a:rPr lang="pt-BR" sz="1800" cap="all" spc="200" dirty="0"/>
              <a:t>ou devido a placas de</a:t>
            </a:r>
            <a:r>
              <a:rPr lang="en-US" sz="1800" cap="all" spc="200" dirty="0"/>
              <a:t> </a:t>
            </a:r>
            <a:r>
              <a:rPr lang="pt-BR" sz="1800" cap="all" spc="200" dirty="0"/>
              <a:t>sinalização</a:t>
            </a:r>
            <a:r>
              <a:rPr lang="en-US" sz="1800" cap="all" spc="200" dirty="0"/>
              <a:t> com </a:t>
            </a:r>
            <a:r>
              <a:rPr lang="pt-BR" sz="1800" cap="all" spc="200" dirty="0"/>
              <a:t>anomalias</a:t>
            </a:r>
            <a:r>
              <a:rPr lang="en-US" sz="1800" cap="all" spc="200" dirty="0"/>
              <a:t>.</a:t>
            </a:r>
          </a:p>
          <a:p>
            <a:pPr>
              <a:buFont typeface="Wingdings" panose="05000000000000000000" pitchFamily="2" charset="2"/>
              <a:buChar char="§"/>
            </a:pPr>
            <a:r>
              <a:rPr lang="en-US" sz="1800" cap="all" spc="200" dirty="0"/>
              <a:t>  </a:t>
            </a:r>
            <a:r>
              <a:rPr lang="pt-BR" sz="2000" cap="all" spc="200" dirty="0"/>
              <a:t>futuro</a:t>
            </a:r>
            <a:r>
              <a:rPr lang="en-US" sz="2000" cap="all" spc="200" dirty="0"/>
              <a:t>: </a:t>
            </a:r>
            <a:r>
              <a:rPr lang="pt-BR" sz="2000" cap="all" spc="200" dirty="0"/>
              <a:t>sugestão</a:t>
            </a:r>
            <a:r>
              <a:rPr lang="en-US" sz="2000" cap="all" spc="200" dirty="0"/>
              <a:t> de </a:t>
            </a:r>
            <a:r>
              <a:rPr lang="pt-BR" sz="2000" cap="all" spc="200" dirty="0"/>
              <a:t>troca</a:t>
            </a:r>
            <a:r>
              <a:rPr lang="en-US" sz="2000" cap="all" spc="200" dirty="0"/>
              <a:t> / </a:t>
            </a:r>
            <a:r>
              <a:rPr lang="pt-BR" sz="2000" cap="all" spc="200" dirty="0"/>
              <a:t>manutenção</a:t>
            </a:r>
            <a:r>
              <a:rPr lang="en-US" sz="2000" cap="all" spc="200" dirty="0"/>
              <a:t> de </a:t>
            </a:r>
            <a:r>
              <a:rPr lang="pt-BR" sz="2000" cap="all" spc="200" dirty="0"/>
              <a:t>placas</a:t>
            </a:r>
            <a:r>
              <a:rPr lang="en-US" sz="2000" cap="all" spc="200" dirty="0"/>
              <a:t> </a:t>
            </a:r>
            <a:r>
              <a:rPr lang="pt-BR" sz="2000" cap="all" spc="200" dirty="0"/>
              <a:t>anômalas</a:t>
            </a:r>
            <a:r>
              <a:rPr lang="en-US" sz="2000" cap="all" spc="200" dirty="0"/>
              <a:t>.</a:t>
            </a:r>
          </a:p>
          <a:p>
            <a:pPr marL="0" indent="0">
              <a:buFont typeface="Calibri" panose="020F0502020204030204" pitchFamily="34" charset="0"/>
              <a:buNone/>
            </a:pPr>
            <a:endParaRPr lang="en-US" cap="all" spc="200" dirty="0">
              <a:latin typeface="+mj-lt"/>
            </a:endParaRPr>
          </a:p>
        </p:txBody>
      </p:sp>
      <p:cxnSp>
        <p:nvCxnSpPr>
          <p:cNvPr id="10" name="Conector reto 9">
            <a:extLst>
              <a:ext uri="{FF2B5EF4-FFF2-40B4-BE49-F238E27FC236}">
                <a16:creationId xmlns:a16="http://schemas.microsoft.com/office/drawing/2014/main" id="{1CB93AFC-AF99-494A-893F-ABA849072AF4}"/>
              </a:ext>
            </a:extLst>
          </p:cNvPr>
          <p:cNvCxnSpPr/>
          <p:nvPr/>
        </p:nvCxnSpPr>
        <p:spPr>
          <a:xfrm>
            <a:off x="4735556" y="1449388"/>
            <a:ext cx="6015571" cy="0"/>
          </a:xfrm>
          <a:prstGeom prst="line">
            <a:avLst/>
          </a:prstGeom>
        </p:spPr>
        <p:style>
          <a:lnRef idx="2">
            <a:schemeClr val="accent6"/>
          </a:lnRef>
          <a:fillRef idx="0">
            <a:schemeClr val="accent6"/>
          </a:fillRef>
          <a:effectRef idx="1">
            <a:schemeClr val="accent6"/>
          </a:effectRef>
          <a:fontRef idx="minor">
            <a:schemeClr val="tx1"/>
          </a:fontRef>
        </p:style>
      </p:cxnSp>
      <p:cxnSp>
        <p:nvCxnSpPr>
          <p:cNvPr id="36" name="Conector reto 35">
            <a:extLst>
              <a:ext uri="{FF2B5EF4-FFF2-40B4-BE49-F238E27FC236}">
                <a16:creationId xmlns:a16="http://schemas.microsoft.com/office/drawing/2014/main" id="{C47320D3-0977-46DE-B752-384C6BDF91E0}"/>
              </a:ext>
            </a:extLst>
          </p:cNvPr>
          <p:cNvCxnSpPr/>
          <p:nvPr/>
        </p:nvCxnSpPr>
        <p:spPr>
          <a:xfrm>
            <a:off x="4749410" y="3486006"/>
            <a:ext cx="6015571" cy="0"/>
          </a:xfrm>
          <a:prstGeom prst="line">
            <a:avLst/>
          </a:prstGeom>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3153056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D8BECF-CA18-4A01-A2CC-67F1999663AC}"/>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472F26AA-720E-44C5-8BAB-086ABDCE9C96}"/>
              </a:ext>
            </a:extLst>
          </p:cNvPr>
          <p:cNvSpPr>
            <a:spLocks noGrp="1"/>
          </p:cNvSpPr>
          <p:nvPr>
            <p:ph idx="1"/>
          </p:nvPr>
        </p:nvSpPr>
        <p:spPr/>
        <p:txBody>
          <a:bodyPr/>
          <a:lstStyle/>
          <a:p>
            <a:endParaRPr lang="pt-BR"/>
          </a:p>
        </p:txBody>
      </p:sp>
      <p:sp>
        <p:nvSpPr>
          <p:cNvPr id="4" name="Espaço Reservado para Data 3">
            <a:extLst>
              <a:ext uri="{FF2B5EF4-FFF2-40B4-BE49-F238E27FC236}">
                <a16:creationId xmlns:a16="http://schemas.microsoft.com/office/drawing/2014/main" id="{24A28790-D6BF-4688-ADB4-0D687E76304C}"/>
              </a:ext>
            </a:extLst>
          </p:cNvPr>
          <p:cNvSpPr>
            <a:spLocks noGrp="1"/>
          </p:cNvSpPr>
          <p:nvPr>
            <p:ph type="dt" sz="half" idx="10"/>
          </p:nvPr>
        </p:nvSpPr>
        <p:spPr/>
        <p:txBody>
          <a:bodyPr/>
          <a:lstStyle/>
          <a:p>
            <a:pPr rtl="0"/>
            <a:fld id="{91DF2A3A-30FD-464E-8202-27A276433376}" type="datetime1">
              <a:rPr lang="pt-BR" smtClean="0"/>
              <a:t>08/08/2022</a:t>
            </a:fld>
            <a:endParaRPr lang="en-US" dirty="0"/>
          </a:p>
        </p:txBody>
      </p:sp>
      <p:pic>
        <p:nvPicPr>
          <p:cNvPr id="6" name="Imagem 5">
            <a:extLst>
              <a:ext uri="{FF2B5EF4-FFF2-40B4-BE49-F238E27FC236}">
                <a16:creationId xmlns:a16="http://schemas.microsoft.com/office/drawing/2014/main" id="{0624FD8E-41DD-4DF7-A8B0-55DA28F48351}"/>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52142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56D228-97E8-423B-822C-E39AED043D6E}"/>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55893830-0297-43D1-98AE-AEE5B1C997B8}"/>
              </a:ext>
            </a:extLst>
          </p:cNvPr>
          <p:cNvSpPr>
            <a:spLocks noGrp="1"/>
          </p:cNvSpPr>
          <p:nvPr>
            <p:ph idx="1"/>
          </p:nvPr>
        </p:nvSpPr>
        <p:spPr/>
        <p:txBody>
          <a:bodyPr/>
          <a:lstStyle/>
          <a:p>
            <a:endParaRPr lang="pt-BR"/>
          </a:p>
        </p:txBody>
      </p:sp>
      <p:sp>
        <p:nvSpPr>
          <p:cNvPr id="4" name="Espaço Reservado para Data 3">
            <a:extLst>
              <a:ext uri="{FF2B5EF4-FFF2-40B4-BE49-F238E27FC236}">
                <a16:creationId xmlns:a16="http://schemas.microsoft.com/office/drawing/2014/main" id="{3DB60301-47D9-4FEF-8FE3-1137C22E1C22}"/>
              </a:ext>
            </a:extLst>
          </p:cNvPr>
          <p:cNvSpPr>
            <a:spLocks noGrp="1"/>
          </p:cNvSpPr>
          <p:nvPr>
            <p:ph type="dt" sz="half" idx="10"/>
          </p:nvPr>
        </p:nvSpPr>
        <p:spPr/>
        <p:txBody>
          <a:bodyPr/>
          <a:lstStyle/>
          <a:p>
            <a:pPr rtl="0"/>
            <a:fld id="{91DF2A3A-30FD-464E-8202-27A276433376}" type="datetime1">
              <a:rPr lang="pt-BR" smtClean="0"/>
              <a:t>08/08/2022</a:t>
            </a:fld>
            <a:endParaRPr lang="en-US" dirty="0"/>
          </a:p>
        </p:txBody>
      </p:sp>
      <p:pic>
        <p:nvPicPr>
          <p:cNvPr id="6" name="Imagem 5">
            <a:extLst>
              <a:ext uri="{FF2B5EF4-FFF2-40B4-BE49-F238E27FC236}">
                <a16:creationId xmlns:a16="http://schemas.microsoft.com/office/drawing/2014/main" id="{985F8454-C54E-4907-A790-9BDD627D7049}"/>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12867960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1AE2E2-F8EC-4D7D-A6D5-DA7F75557D7E}"/>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922ADBEE-B504-424A-8333-66DDD89F9368}"/>
              </a:ext>
            </a:extLst>
          </p:cNvPr>
          <p:cNvSpPr>
            <a:spLocks noGrp="1"/>
          </p:cNvSpPr>
          <p:nvPr>
            <p:ph idx="1"/>
          </p:nvPr>
        </p:nvSpPr>
        <p:spPr/>
        <p:txBody>
          <a:bodyPr/>
          <a:lstStyle/>
          <a:p>
            <a:endParaRPr lang="pt-BR"/>
          </a:p>
        </p:txBody>
      </p:sp>
      <p:sp>
        <p:nvSpPr>
          <p:cNvPr id="4" name="Espaço Reservado para Data 3">
            <a:extLst>
              <a:ext uri="{FF2B5EF4-FFF2-40B4-BE49-F238E27FC236}">
                <a16:creationId xmlns:a16="http://schemas.microsoft.com/office/drawing/2014/main" id="{E7A1641D-9C67-4BBC-BBE0-992DC4AA45CD}"/>
              </a:ext>
            </a:extLst>
          </p:cNvPr>
          <p:cNvSpPr>
            <a:spLocks noGrp="1"/>
          </p:cNvSpPr>
          <p:nvPr>
            <p:ph type="dt" sz="half" idx="10"/>
          </p:nvPr>
        </p:nvSpPr>
        <p:spPr/>
        <p:txBody>
          <a:bodyPr/>
          <a:lstStyle/>
          <a:p>
            <a:pPr rtl="0"/>
            <a:fld id="{91DF2A3A-30FD-464E-8202-27A276433376}" type="datetime1">
              <a:rPr lang="pt-BR" smtClean="0"/>
              <a:t>08/08/2022</a:t>
            </a:fld>
            <a:endParaRPr lang="en-US" dirty="0"/>
          </a:p>
        </p:txBody>
      </p:sp>
      <p:pic>
        <p:nvPicPr>
          <p:cNvPr id="6" name="Imagem 5">
            <a:extLst>
              <a:ext uri="{FF2B5EF4-FFF2-40B4-BE49-F238E27FC236}">
                <a16:creationId xmlns:a16="http://schemas.microsoft.com/office/drawing/2014/main" id="{0135D23C-0546-4526-9980-E93C080F9F92}"/>
              </a:ext>
            </a:extLst>
          </p:cNvPr>
          <p:cNvPicPr>
            <a:picLocks noChangeAspect="1"/>
          </p:cNvPicPr>
          <p:nvPr/>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6049508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D05B30-BF8E-4B00-B14E-E085E6D12341}"/>
              </a:ext>
            </a:extLst>
          </p:cNvPr>
          <p:cNvSpPr>
            <a:spLocks noGrp="1"/>
          </p:cNvSpPr>
          <p:nvPr>
            <p:ph type="title"/>
          </p:nvPr>
        </p:nvSpPr>
        <p:spPr/>
        <p:txBody>
          <a:bodyPr/>
          <a:lstStyle/>
          <a:p>
            <a:endParaRPr lang="pt-BR"/>
          </a:p>
        </p:txBody>
      </p:sp>
      <p:sp>
        <p:nvSpPr>
          <p:cNvPr id="3" name="Espaço Reservado para Conteúdo 2">
            <a:extLst>
              <a:ext uri="{FF2B5EF4-FFF2-40B4-BE49-F238E27FC236}">
                <a16:creationId xmlns:a16="http://schemas.microsoft.com/office/drawing/2014/main" id="{679E2C05-8D6D-46CC-9A97-3A8875D606DC}"/>
              </a:ext>
            </a:extLst>
          </p:cNvPr>
          <p:cNvSpPr>
            <a:spLocks noGrp="1"/>
          </p:cNvSpPr>
          <p:nvPr>
            <p:ph idx="1"/>
          </p:nvPr>
        </p:nvSpPr>
        <p:spPr/>
        <p:txBody>
          <a:bodyPr/>
          <a:lstStyle/>
          <a:p>
            <a:endParaRPr lang="pt-BR"/>
          </a:p>
        </p:txBody>
      </p:sp>
      <p:sp>
        <p:nvSpPr>
          <p:cNvPr id="4" name="Espaço Reservado para Data 3">
            <a:extLst>
              <a:ext uri="{FF2B5EF4-FFF2-40B4-BE49-F238E27FC236}">
                <a16:creationId xmlns:a16="http://schemas.microsoft.com/office/drawing/2014/main" id="{55F35B7F-FF67-4F60-BF33-6DF73165AF80}"/>
              </a:ext>
            </a:extLst>
          </p:cNvPr>
          <p:cNvSpPr>
            <a:spLocks noGrp="1"/>
          </p:cNvSpPr>
          <p:nvPr>
            <p:ph type="dt" sz="half" idx="10"/>
          </p:nvPr>
        </p:nvSpPr>
        <p:spPr/>
        <p:txBody>
          <a:bodyPr/>
          <a:lstStyle/>
          <a:p>
            <a:pPr rtl="0"/>
            <a:fld id="{91DF2A3A-30FD-464E-8202-27A276433376}" type="datetime1">
              <a:rPr lang="pt-BR" smtClean="0"/>
              <a:t>08/08/2022</a:t>
            </a:fld>
            <a:endParaRPr lang="en-US" dirty="0"/>
          </a:p>
        </p:txBody>
      </p:sp>
      <p:pic>
        <p:nvPicPr>
          <p:cNvPr id="6" name="Imagem 5">
            <a:extLst>
              <a:ext uri="{FF2B5EF4-FFF2-40B4-BE49-F238E27FC236}">
                <a16:creationId xmlns:a16="http://schemas.microsoft.com/office/drawing/2014/main" id="{31D6ABD4-2A0F-48E5-B761-FA1B7CEE0D70}"/>
              </a:ext>
            </a:extLst>
          </p:cNvPr>
          <p:cNvPicPr>
            <a:picLocks noChangeAspect="1"/>
          </p:cNvPicPr>
          <p:nvPr/>
        </p:nvPicPr>
        <p:blipFill>
          <a:blip r:embed="rId2"/>
          <a:stretch>
            <a:fillRect/>
          </a:stretch>
        </p:blipFill>
        <p:spPr>
          <a:xfrm>
            <a:off x="1488" y="0"/>
            <a:ext cx="12189024" cy="6858000"/>
          </a:xfrm>
          <a:prstGeom prst="rect">
            <a:avLst/>
          </a:prstGeom>
        </p:spPr>
      </p:pic>
    </p:spTree>
    <p:extLst>
      <p:ext uri="{BB962C8B-B14F-4D97-AF65-F5344CB8AC3E}">
        <p14:creationId xmlns:p14="http://schemas.microsoft.com/office/powerpoint/2010/main" val="38206428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5230A27-1553-42F8-99D7-829868E137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72232D-B4D6-429F-B3D1-2D9891B85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bg2"/>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FD4693D-B4EC-42EF-BABD-E8AD71DBDF86}"/>
              </a:ext>
            </a:extLst>
          </p:cNvPr>
          <p:cNvSpPr>
            <a:spLocks noGrp="1"/>
          </p:cNvSpPr>
          <p:nvPr>
            <p:ph type="title"/>
          </p:nvPr>
        </p:nvSpPr>
        <p:spPr>
          <a:xfrm>
            <a:off x="965030" y="963997"/>
            <a:ext cx="3254691" cy="4938361"/>
          </a:xfrm>
        </p:spPr>
        <p:txBody>
          <a:bodyPr anchor="ctr">
            <a:normAutofit/>
          </a:bodyPr>
          <a:lstStyle/>
          <a:p>
            <a:pPr algn="r"/>
            <a:r>
              <a:rPr lang="pt-BR" sz="4400"/>
              <a:t>Conclusão</a:t>
            </a:r>
          </a:p>
        </p:txBody>
      </p:sp>
      <p:cxnSp>
        <p:nvCxnSpPr>
          <p:cNvPr id="21" name="Straight Connector 20">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0251"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Espaço Reservado para Conteúdo 2">
            <a:extLst>
              <a:ext uri="{FF2B5EF4-FFF2-40B4-BE49-F238E27FC236}">
                <a16:creationId xmlns:a16="http://schemas.microsoft.com/office/drawing/2014/main" id="{CB5C7ACE-2465-445F-B9C8-89D3801A0AC5}"/>
              </a:ext>
            </a:extLst>
          </p:cNvPr>
          <p:cNvSpPr>
            <a:spLocks noGrp="1"/>
          </p:cNvSpPr>
          <p:nvPr>
            <p:ph idx="1"/>
          </p:nvPr>
        </p:nvSpPr>
        <p:spPr>
          <a:xfrm>
            <a:off x="5134883" y="1857829"/>
            <a:ext cx="6092088" cy="4044529"/>
          </a:xfrm>
        </p:spPr>
        <p:txBody>
          <a:bodyPr anchor="ctr">
            <a:normAutofit/>
          </a:bodyPr>
          <a:lstStyle/>
          <a:p>
            <a:pPr marL="0" indent="0">
              <a:buNone/>
            </a:pPr>
            <a:r>
              <a:rPr lang="pt-BR" sz="2400" dirty="0"/>
              <a:t>Com uma assertividade satisfatória foi possível realizar a detecção das placas ferroviárias utilizando a YOLOv4 com o método de </a:t>
            </a:r>
            <a:r>
              <a:rPr lang="pt-BR" sz="2400" dirty="0" err="1"/>
              <a:t>transfer</a:t>
            </a:r>
            <a:r>
              <a:rPr lang="pt-BR" sz="2400" dirty="0"/>
              <a:t> </a:t>
            </a:r>
            <a:r>
              <a:rPr lang="pt-BR" sz="2400" dirty="0" err="1"/>
              <a:t>learning</a:t>
            </a:r>
            <a:r>
              <a:rPr lang="pt-BR" sz="2400" dirty="0"/>
              <a:t>, pois foi utilizada a rede </a:t>
            </a:r>
            <a:r>
              <a:rPr lang="pt-BR" sz="2400" dirty="0" err="1"/>
              <a:t>pré</a:t>
            </a:r>
            <a:r>
              <a:rPr lang="pt-BR" sz="2400" dirty="0"/>
              <a:t>-treinada no </a:t>
            </a:r>
            <a:r>
              <a:rPr lang="pt-BR" sz="2400" dirty="0" err="1"/>
              <a:t>dataset</a:t>
            </a:r>
            <a:r>
              <a:rPr lang="pt-BR" sz="2400" dirty="0"/>
              <a:t> COCO e posteriormente foi realizado o novas parametrizações nas ultimas camadas de convolução e nas camadas de YOLO e além do retreinamento para que a rede aprendesse a inferir a classe de interesse.</a:t>
            </a:r>
          </a:p>
          <a:p>
            <a:pPr>
              <a:buFont typeface="Wingdings" panose="05000000000000000000" pitchFamily="2" charset="2"/>
              <a:buChar char="Ø"/>
            </a:pPr>
            <a:endParaRPr lang="pt-BR" sz="1800" dirty="0"/>
          </a:p>
          <a:p>
            <a:pPr>
              <a:buFont typeface="Wingdings" panose="05000000000000000000" pitchFamily="2" charset="2"/>
              <a:buChar char="Ø"/>
            </a:pPr>
            <a:endParaRPr lang="pt-BR" sz="1800" dirty="0"/>
          </a:p>
        </p:txBody>
      </p:sp>
    </p:spTree>
    <p:extLst>
      <p:ext uri="{BB962C8B-B14F-4D97-AF65-F5344CB8AC3E}">
        <p14:creationId xmlns:p14="http://schemas.microsoft.com/office/powerpoint/2010/main" val="35830602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F43A89-FF65-44A9-BE4C-DC7389FF9C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3CBC4341-33FB-4D46-A7B4-62039B616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89394C5B-B8DE-4221-8CA4-A30237DB32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Imagem 4">
            <a:extLst>
              <a:ext uri="{FF2B5EF4-FFF2-40B4-BE49-F238E27FC236}">
                <a16:creationId xmlns:a16="http://schemas.microsoft.com/office/drawing/2014/main" id="{5042523A-05BD-4B0E-86B8-6C45B12D106E}"/>
              </a:ext>
            </a:extLst>
          </p:cNvPr>
          <p:cNvPicPr>
            <a:picLocks noChangeAspect="1"/>
          </p:cNvPicPr>
          <p:nvPr/>
        </p:nvPicPr>
        <p:blipFill rotWithShape="1">
          <a:blip r:embed="rId2"/>
          <a:srcRect l="1" t="4002" r="-2" b="268"/>
          <a:stretch/>
        </p:blipFill>
        <p:spPr>
          <a:xfrm>
            <a:off x="1530015" y="521208"/>
            <a:ext cx="9101143" cy="5815584"/>
          </a:xfrm>
          <a:prstGeom prst="rect">
            <a:avLst/>
          </a:prstGeom>
          <a:ln>
            <a:noFill/>
          </a:ln>
          <a:effectLst>
            <a:softEdge rad="112500"/>
          </a:effectLst>
        </p:spPr>
      </p:pic>
    </p:spTree>
    <p:extLst>
      <p:ext uri="{BB962C8B-B14F-4D97-AF65-F5344CB8AC3E}">
        <p14:creationId xmlns:p14="http://schemas.microsoft.com/office/powerpoint/2010/main" val="3188468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ECF0FC6-D57B-48B6-9036-F4FFD91A4B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E13E61DF-710F-418A-B1EA-59C28CE9D139}"/>
              </a:ext>
            </a:extLst>
          </p:cNvPr>
          <p:cNvSpPr>
            <a:spLocks noGrp="1"/>
          </p:cNvSpPr>
          <p:nvPr>
            <p:ph type="title"/>
          </p:nvPr>
        </p:nvSpPr>
        <p:spPr>
          <a:xfrm>
            <a:off x="990932" y="286603"/>
            <a:ext cx="6750987" cy="1450757"/>
          </a:xfrm>
        </p:spPr>
        <p:txBody>
          <a:bodyPr>
            <a:normAutofit/>
          </a:bodyPr>
          <a:lstStyle/>
          <a:p>
            <a:r>
              <a:rPr lang="pt-BR">
                <a:solidFill>
                  <a:schemeClr val="accent2"/>
                </a:solidFill>
              </a:rPr>
              <a:t>Referências</a:t>
            </a:r>
          </a:p>
        </p:txBody>
      </p:sp>
      <p:sp>
        <p:nvSpPr>
          <p:cNvPr id="16" name="Espaço Reservado para Conteúdo 3">
            <a:extLst>
              <a:ext uri="{FF2B5EF4-FFF2-40B4-BE49-F238E27FC236}">
                <a16:creationId xmlns:a16="http://schemas.microsoft.com/office/drawing/2014/main" id="{8CFE587B-B929-4755-94FF-AC68A4462C86}"/>
              </a:ext>
            </a:extLst>
          </p:cNvPr>
          <p:cNvSpPr>
            <a:spLocks noGrp="1"/>
          </p:cNvSpPr>
          <p:nvPr>
            <p:ph idx="1"/>
          </p:nvPr>
        </p:nvSpPr>
        <p:spPr>
          <a:xfrm>
            <a:off x="1044204" y="2023962"/>
            <a:ext cx="6697715" cy="3845131"/>
          </a:xfrm>
        </p:spPr>
        <p:txBody>
          <a:bodyPr>
            <a:normAutofit/>
          </a:bodyPr>
          <a:lstStyle/>
          <a:p>
            <a:pPr marL="0" indent="0">
              <a:buNone/>
            </a:pPr>
            <a:r>
              <a:rPr lang="pt-BR">
                <a:hlinkClick r:id="rId2"/>
              </a:rPr>
              <a:t>https://github.com/AlexeyAB/darknet</a:t>
            </a:r>
            <a:endParaRPr lang="pt-BR"/>
          </a:p>
          <a:p>
            <a:pPr marL="0" indent="0">
              <a:buNone/>
            </a:pPr>
            <a:r>
              <a:rPr lang="pt-BR">
                <a:hlinkClick r:id="rId3"/>
              </a:rPr>
              <a:t>https://arxiv.org/abs/2004.10934</a:t>
            </a:r>
            <a:endParaRPr lang="pt-BR"/>
          </a:p>
          <a:p>
            <a:pPr marL="0" indent="0">
              <a:buNone/>
            </a:pPr>
            <a:r>
              <a:rPr lang="pt-BR">
                <a:hlinkClick r:id="rId4"/>
              </a:rPr>
              <a:t>https://medium.com/analytics-vidhya/train-a-custom-yolov4-object-detector-using-google-colab-61a659d4868#4894</a:t>
            </a:r>
            <a:endParaRPr lang="pt-BR"/>
          </a:p>
          <a:p>
            <a:pPr marL="0" indent="0">
              <a:buNone/>
            </a:pPr>
            <a:r>
              <a:rPr lang="pt-BR">
                <a:hlinkClick r:id="rId5"/>
              </a:rPr>
              <a:t>https://blog.roboflow.com/a-thorough-breakdown-of-yolov4/</a:t>
            </a:r>
            <a:endParaRPr lang="pt-BR"/>
          </a:p>
          <a:p>
            <a:pPr marL="0" indent="0">
              <a:buNone/>
            </a:pPr>
            <a:r>
              <a:rPr lang="pt-BR">
                <a:hlinkClick r:id="rId6"/>
              </a:rPr>
              <a:t>https://github.com/theAIGuysCode/YOLOv4-Cloud-Tutorial/blob/master/yolov4_webcam.ipynb</a:t>
            </a:r>
            <a:endParaRPr lang="pt-BR"/>
          </a:p>
          <a:p>
            <a:pPr marL="0" indent="0">
              <a:buNone/>
            </a:pPr>
            <a:r>
              <a:rPr lang="pt-BR">
                <a:hlinkClick r:id="rId7"/>
              </a:rPr>
              <a:t>https://ichi.pro/pt/yolov4-221620826967649</a:t>
            </a:r>
            <a:endParaRPr lang="pt-BR"/>
          </a:p>
          <a:p>
            <a:pPr marL="0" indent="0">
              <a:buNone/>
            </a:pPr>
            <a:endParaRPr lang="pt-BR"/>
          </a:p>
          <a:p>
            <a:endParaRPr lang="pt-BR"/>
          </a:p>
        </p:txBody>
      </p:sp>
      <p:sp>
        <p:nvSpPr>
          <p:cNvPr id="11" name="Rectangle 10">
            <a:extLst>
              <a:ext uri="{FF2B5EF4-FFF2-40B4-BE49-F238E27FC236}">
                <a16:creationId xmlns:a16="http://schemas.microsoft.com/office/drawing/2014/main" id="{717A211C-5863-4303-AC3D-AEBFDF6D6A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4150"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087519CD-2FFF-42E3-BB0C-FEAA828BA5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2823"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03821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5CF81D86-BDBA-477C-B7DD-8D359BB996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B7652F8B-61E8-474F-AF4C-28747898F1E7}"/>
              </a:ext>
            </a:extLst>
          </p:cNvPr>
          <p:cNvSpPr>
            <a:spLocks noGrp="1"/>
          </p:cNvSpPr>
          <p:nvPr>
            <p:ph type="title"/>
          </p:nvPr>
        </p:nvSpPr>
        <p:spPr>
          <a:xfrm>
            <a:off x="4974771" y="634946"/>
            <a:ext cx="6574972" cy="1450757"/>
          </a:xfrm>
        </p:spPr>
        <p:txBody>
          <a:bodyPr>
            <a:normAutofit/>
          </a:bodyPr>
          <a:lstStyle/>
          <a:p>
            <a:r>
              <a:rPr lang="pt-BR" dirty="0"/>
              <a:t>Posicionamento da câmera na locomotiva</a:t>
            </a:r>
          </a:p>
        </p:txBody>
      </p:sp>
      <p:pic>
        <p:nvPicPr>
          <p:cNvPr id="6" name="Espaço Reservado para Conteúdo 5" descr="Uma imagem contendo ao ar livre, rua, placa, coberto&#10;&#10;Descrição gerada automaticamente">
            <a:extLst>
              <a:ext uri="{FF2B5EF4-FFF2-40B4-BE49-F238E27FC236}">
                <a16:creationId xmlns:a16="http://schemas.microsoft.com/office/drawing/2014/main" id="{9F8EAF74-3777-4279-9DDE-18D2FDEE8842}"/>
              </a:ext>
            </a:extLst>
          </p:cNvPr>
          <p:cNvPicPr>
            <a:picLocks noChangeAspect="1"/>
          </p:cNvPicPr>
          <p:nvPr/>
        </p:nvPicPr>
        <p:blipFill rotWithShape="1">
          <a:blip r:embed="rId2">
            <a:extLst>
              <a:ext uri="{28A0092B-C50C-407E-A947-70E740481C1C}">
                <a14:useLocalDpi xmlns:a14="http://schemas.microsoft.com/office/drawing/2010/main" val="0"/>
              </a:ext>
            </a:extLst>
          </a:blip>
          <a:srcRect r="390" b="2"/>
          <a:stretch/>
        </p:blipFill>
        <p:spPr>
          <a:xfrm rot="5400000">
            <a:off x="-22546" y="1296626"/>
            <a:ext cx="5314406" cy="4001315"/>
          </a:xfrm>
          <a:prstGeom prst="rect">
            <a:avLst/>
          </a:prstGeom>
        </p:spPr>
      </p:pic>
      <p:cxnSp>
        <p:nvCxnSpPr>
          <p:cNvPr id="38" name="Straight Connector 37">
            <a:extLst>
              <a:ext uri="{FF2B5EF4-FFF2-40B4-BE49-F238E27FC236}">
                <a16:creationId xmlns:a16="http://schemas.microsoft.com/office/drawing/2014/main" id="{C65F3E9C-EF11-4F8F-A621-399C7A3E640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4770" y="2086188"/>
            <a:ext cx="6089768"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9">
            <a:extLst>
              <a:ext uri="{FF2B5EF4-FFF2-40B4-BE49-F238E27FC236}">
                <a16:creationId xmlns:a16="http://schemas.microsoft.com/office/drawing/2014/main" id="{E5AD74CF-156D-4008-915F-0A3380AB7C31}"/>
              </a:ext>
            </a:extLst>
          </p:cNvPr>
          <p:cNvSpPr>
            <a:spLocks noGrp="1"/>
          </p:cNvSpPr>
          <p:nvPr>
            <p:ph idx="1"/>
          </p:nvPr>
        </p:nvSpPr>
        <p:spPr>
          <a:xfrm>
            <a:off x="4974769" y="2333766"/>
            <a:ext cx="6574973" cy="3535327"/>
          </a:xfrm>
        </p:spPr>
        <p:txBody>
          <a:bodyPr>
            <a:normAutofit/>
          </a:bodyPr>
          <a:lstStyle/>
          <a:p>
            <a:r>
              <a:rPr lang="en-US" sz="2400" b="1" dirty="0" err="1"/>
              <a:t>Modelo</a:t>
            </a:r>
            <a:r>
              <a:rPr lang="en-US" sz="2400" b="1" dirty="0"/>
              <a:t>: </a:t>
            </a:r>
            <a:r>
              <a:rPr lang="pt-BR" sz="2400" dirty="0" err="1">
                <a:effectLst/>
                <a:latin typeface="Calibri" panose="020F0502020204030204" pitchFamily="34" charset="0"/>
                <a:ea typeface="Calibri" panose="020F0502020204030204" pitchFamily="34" charset="0"/>
              </a:rPr>
              <a:t>Intelbras</a:t>
            </a:r>
            <a:r>
              <a:rPr lang="pt-BR" sz="2400" dirty="0">
                <a:effectLst/>
                <a:latin typeface="Calibri" panose="020F0502020204030204" pitchFamily="34" charset="0"/>
                <a:ea typeface="Calibri" panose="020F0502020204030204" pitchFamily="34" charset="0"/>
              </a:rPr>
              <a:t> </a:t>
            </a:r>
            <a:r>
              <a:rPr lang="en-US" sz="2400" dirty="0"/>
              <a:t>VIPM 3108</a:t>
            </a:r>
          </a:p>
          <a:p>
            <a:r>
              <a:rPr lang="en-US" sz="2400" b="1" dirty="0" err="1"/>
              <a:t>Resolução</a:t>
            </a:r>
            <a:r>
              <a:rPr lang="en-US" sz="2400" b="1" dirty="0"/>
              <a:t>:</a:t>
            </a:r>
            <a:r>
              <a:rPr lang="en-US" sz="2400" dirty="0"/>
              <a:t> </a:t>
            </a:r>
            <a:r>
              <a:rPr lang="pt-BR" sz="2400" dirty="0">
                <a:effectLst/>
                <a:latin typeface="Segoe UI" panose="020B0502040204020203" pitchFamily="34" charset="0"/>
              </a:rPr>
              <a:t>1280 x 720</a:t>
            </a:r>
            <a:endParaRPr lang="en-US" sz="2400" dirty="0"/>
          </a:p>
        </p:txBody>
      </p:sp>
      <p:sp>
        <p:nvSpPr>
          <p:cNvPr id="40" name="Rectangle 39">
            <a:extLst>
              <a:ext uri="{FF2B5EF4-FFF2-40B4-BE49-F238E27FC236}">
                <a16:creationId xmlns:a16="http://schemas.microsoft.com/office/drawing/2014/main" id="{88AA064E-5F6E-4024-BC28-EDDC3DFC70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Rectangle 41">
            <a:extLst>
              <a:ext uri="{FF2B5EF4-FFF2-40B4-BE49-F238E27FC236}">
                <a16:creationId xmlns:a16="http://schemas.microsoft.com/office/drawing/2014/main" id="{03B29638-4838-4B9B-B9DB-96E542BAF3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tângulo 7">
            <a:extLst>
              <a:ext uri="{FF2B5EF4-FFF2-40B4-BE49-F238E27FC236}">
                <a16:creationId xmlns:a16="http://schemas.microsoft.com/office/drawing/2014/main" id="{49377D96-E407-47D2-B07D-DD03A65F6A2C}"/>
              </a:ext>
            </a:extLst>
          </p:cNvPr>
          <p:cNvSpPr/>
          <p:nvPr/>
        </p:nvSpPr>
        <p:spPr>
          <a:xfrm>
            <a:off x="2609850" y="2233612"/>
            <a:ext cx="216000" cy="216000"/>
          </a:xfrm>
          <a:prstGeom prst="rect">
            <a:avLst/>
          </a:prstGeom>
          <a:noFill/>
          <a:ln w="28575" cap="flat" cmpd="sng" algn="ctr">
            <a:solidFill>
              <a:srgbClr val="C0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pt-BR"/>
          </a:p>
        </p:txBody>
      </p:sp>
    </p:spTree>
    <p:extLst>
      <p:ext uri="{BB962C8B-B14F-4D97-AF65-F5344CB8AC3E}">
        <p14:creationId xmlns:p14="http://schemas.microsoft.com/office/powerpoint/2010/main" val="3792001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9">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430C8430-2BC2-49CC-BD77-5E9666DD1E41}"/>
              </a:ext>
            </a:extLst>
          </p:cNvPr>
          <p:cNvSpPr>
            <a:spLocks noGrp="1"/>
          </p:cNvSpPr>
          <p:nvPr>
            <p:ph type="title"/>
          </p:nvPr>
        </p:nvSpPr>
        <p:spPr>
          <a:xfrm>
            <a:off x="7859485" y="634946"/>
            <a:ext cx="3690257" cy="1450757"/>
          </a:xfrm>
        </p:spPr>
        <p:txBody>
          <a:bodyPr vert="horz" lIns="91440" tIns="45720" rIns="91440" bIns="45720" rtlCol="0" anchor="b">
            <a:normAutofit/>
          </a:bodyPr>
          <a:lstStyle/>
          <a:p>
            <a:r>
              <a:rPr lang="en-US" sz="3700"/>
              <a:t>PRÉ-PROCESSAMENTO</a:t>
            </a:r>
          </a:p>
        </p:txBody>
      </p:sp>
      <p:cxnSp>
        <p:nvCxnSpPr>
          <p:cNvPr id="18" name="Straight Connector 11">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4" name="Espaço Reservado para Conteúdo 3">
            <a:extLst>
              <a:ext uri="{FF2B5EF4-FFF2-40B4-BE49-F238E27FC236}">
                <a16:creationId xmlns:a16="http://schemas.microsoft.com/office/drawing/2014/main" id="{31E2D847-15E7-4355-BABD-131BF674DA00}"/>
              </a:ext>
            </a:extLst>
          </p:cNvPr>
          <p:cNvSpPr txBox="1">
            <a:spLocks/>
          </p:cNvSpPr>
          <p:nvPr/>
        </p:nvSpPr>
        <p:spPr>
          <a:xfrm>
            <a:off x="7859485" y="2198914"/>
            <a:ext cx="3690257" cy="367018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Calibri" panose="020F0502020204030204" pitchFamily="34" charset="0"/>
              <a:buChar char="§"/>
            </a:pPr>
            <a:r>
              <a:rPr lang="en-US" cap="all" spc="200" dirty="0"/>
              <a:t>  As imagens </a:t>
            </a:r>
            <a:r>
              <a:rPr lang="en-US" cap="all" spc="200" dirty="0" err="1"/>
              <a:t>foram</a:t>
            </a:r>
            <a:r>
              <a:rPr lang="en-US" cap="all" spc="200" dirty="0"/>
              <a:t> </a:t>
            </a:r>
            <a:r>
              <a:rPr lang="en-US" cap="all" spc="200" dirty="0" err="1"/>
              <a:t>anotadas</a:t>
            </a:r>
            <a:r>
              <a:rPr lang="en-US" cap="all" spc="200" dirty="0"/>
              <a:t> e </a:t>
            </a:r>
            <a:r>
              <a:rPr lang="en-US" cap="all" spc="200" dirty="0" err="1"/>
              <a:t>divididas</a:t>
            </a:r>
            <a:r>
              <a:rPr lang="en-US" cap="all" spc="200" dirty="0"/>
              <a:t> </a:t>
            </a:r>
            <a:r>
              <a:rPr lang="en-US" cap="all" spc="200" dirty="0" err="1"/>
              <a:t>em</a:t>
            </a:r>
            <a:r>
              <a:rPr lang="en-US" cap="all" spc="200" dirty="0"/>
              <a:t> </a:t>
            </a:r>
            <a:r>
              <a:rPr lang="en-US" cap="all" spc="200" dirty="0" err="1"/>
              <a:t>uma</a:t>
            </a:r>
            <a:r>
              <a:rPr lang="en-US" cap="all" spc="200" dirty="0"/>
              <a:t> base de </a:t>
            </a:r>
            <a:r>
              <a:rPr lang="en-US" cap="all" spc="200" dirty="0" err="1"/>
              <a:t>treinamento</a:t>
            </a:r>
            <a:r>
              <a:rPr lang="en-US" cap="all" spc="200" dirty="0"/>
              <a:t> e </a:t>
            </a:r>
            <a:r>
              <a:rPr lang="en-US" cap="all" spc="200" dirty="0" err="1"/>
              <a:t>outra</a:t>
            </a:r>
            <a:r>
              <a:rPr lang="en-US" cap="all" spc="200" dirty="0"/>
              <a:t> base de </a:t>
            </a:r>
            <a:r>
              <a:rPr lang="en-US" cap="all" spc="200" dirty="0" err="1"/>
              <a:t>validação</a:t>
            </a:r>
            <a:r>
              <a:rPr lang="en-US" cap="all" spc="200" dirty="0"/>
              <a:t> para o </a:t>
            </a:r>
            <a:r>
              <a:rPr lang="en-US" cap="all" spc="200" dirty="0" err="1"/>
              <a:t>treinamento</a:t>
            </a:r>
            <a:r>
              <a:rPr lang="en-US" cap="all" spc="200" dirty="0"/>
              <a:t> da rede neural.</a:t>
            </a:r>
          </a:p>
          <a:p>
            <a:pPr>
              <a:buFont typeface="Calibri" panose="020F0502020204030204" pitchFamily="34" charset="0"/>
              <a:buChar char="§"/>
            </a:pPr>
            <a:r>
              <a:rPr lang="en-US" cap="all" spc="200" dirty="0"/>
              <a:t>  </a:t>
            </a:r>
            <a:r>
              <a:rPr lang="en-US" cap="all" spc="200" dirty="0" err="1"/>
              <a:t>modificação</a:t>
            </a:r>
            <a:r>
              <a:rPr lang="en-US" cap="all" spc="200" dirty="0"/>
              <a:t> dos </a:t>
            </a:r>
            <a:r>
              <a:rPr lang="en-US" cap="all" spc="200" dirty="0" err="1"/>
              <a:t>arquivos</a:t>
            </a:r>
            <a:r>
              <a:rPr lang="en-US" cap="all" spc="200" dirty="0"/>
              <a:t> de </a:t>
            </a:r>
            <a:r>
              <a:rPr lang="en-US" cap="all" spc="200" dirty="0" err="1"/>
              <a:t>configuração</a:t>
            </a:r>
            <a:r>
              <a:rPr lang="en-US" cap="all" spc="200" dirty="0"/>
              <a:t> da rede para se </a:t>
            </a:r>
            <a:r>
              <a:rPr lang="en-US" cap="all" spc="200" dirty="0" err="1"/>
              <a:t>adequar</a:t>
            </a:r>
            <a:r>
              <a:rPr lang="en-US" cap="all" spc="200" dirty="0"/>
              <a:t> a </a:t>
            </a:r>
            <a:r>
              <a:rPr lang="en-US" cap="all" spc="200" dirty="0" err="1"/>
              <a:t>minha</a:t>
            </a:r>
            <a:r>
              <a:rPr lang="en-US" cap="all" spc="200" dirty="0"/>
              <a:t> </a:t>
            </a:r>
            <a:r>
              <a:rPr lang="en-US" cap="all" spc="200" dirty="0" err="1"/>
              <a:t>realidade</a:t>
            </a:r>
            <a:r>
              <a:rPr lang="en-US" cap="all" spc="200" dirty="0"/>
              <a:t>.</a:t>
            </a:r>
          </a:p>
          <a:p>
            <a:pPr marL="0" indent="0">
              <a:buFont typeface="Calibri" panose="020F0502020204030204" pitchFamily="34" charset="0"/>
              <a:buNone/>
            </a:pPr>
            <a:endParaRPr lang="en-US" cap="all" spc="200" dirty="0"/>
          </a:p>
        </p:txBody>
      </p:sp>
      <p:sp>
        <p:nvSpPr>
          <p:cNvPr id="19" name="Rectangle 13">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5" name="Espaço Reservado para Conteúdo 4">
            <a:extLst>
              <a:ext uri="{FF2B5EF4-FFF2-40B4-BE49-F238E27FC236}">
                <a16:creationId xmlns:a16="http://schemas.microsoft.com/office/drawing/2014/main" id="{4C7E13C0-A062-46EB-B59B-5EF70FAE92DE}"/>
              </a:ext>
            </a:extLst>
          </p:cNvPr>
          <p:cNvGraphicFramePr>
            <a:graphicFrameLocks noGrp="1"/>
          </p:cNvGraphicFramePr>
          <p:nvPr>
            <p:ph idx="1"/>
            <p:extLst>
              <p:ext uri="{D42A27DB-BD31-4B8C-83A1-F6EECF244321}">
                <p14:modId xmlns:p14="http://schemas.microsoft.com/office/powerpoint/2010/main" val="821075960"/>
              </p:ext>
            </p:extLst>
          </p:nvPr>
        </p:nvGraphicFramePr>
        <p:xfrm>
          <a:off x="633999" y="640081"/>
          <a:ext cx="6909801" cy="531440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580432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4CC594A-A820-450F-B363-C19201FCFE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137" name="Rectangle 136">
            <a:extLst>
              <a:ext uri="{FF2B5EF4-FFF2-40B4-BE49-F238E27FC236}">
                <a16:creationId xmlns:a16="http://schemas.microsoft.com/office/drawing/2014/main" id="{59FAB3DA-E9ED-4574-ABCC-378BC0FF1B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a:extLst>
              <a:ext uri="{FF2B5EF4-FFF2-40B4-BE49-F238E27FC236}">
                <a16:creationId xmlns:a16="http://schemas.microsoft.com/office/drawing/2014/main" id="{430C8430-2BC2-49CC-BD77-5E9666DD1E41}"/>
              </a:ext>
            </a:extLst>
          </p:cNvPr>
          <p:cNvSpPr>
            <a:spLocks noGrp="1"/>
          </p:cNvSpPr>
          <p:nvPr>
            <p:ph type="title"/>
          </p:nvPr>
        </p:nvSpPr>
        <p:spPr>
          <a:xfrm>
            <a:off x="492370" y="516835"/>
            <a:ext cx="3084844" cy="2103875"/>
          </a:xfrm>
        </p:spPr>
        <p:txBody>
          <a:bodyPr vert="horz" lIns="91440" tIns="45720" rIns="91440" bIns="45720" rtlCol="0">
            <a:normAutofit/>
          </a:bodyPr>
          <a:lstStyle/>
          <a:p>
            <a:r>
              <a:rPr lang="en-US" sz="3600" b="1" dirty="0">
                <a:solidFill>
                  <a:srgbClr val="FFFFFF"/>
                </a:solidFill>
              </a:rPr>
              <a:t>YOLOv4</a:t>
            </a:r>
          </a:p>
        </p:txBody>
      </p:sp>
      <p:sp>
        <p:nvSpPr>
          <p:cNvPr id="3" name="Espaço Reservado para Conteúdo 2">
            <a:extLst>
              <a:ext uri="{FF2B5EF4-FFF2-40B4-BE49-F238E27FC236}">
                <a16:creationId xmlns:a16="http://schemas.microsoft.com/office/drawing/2014/main" id="{6A19A57A-29C2-4285-B698-CF4C237E5539}"/>
              </a:ext>
            </a:extLst>
          </p:cNvPr>
          <p:cNvSpPr>
            <a:spLocks noGrp="1"/>
          </p:cNvSpPr>
          <p:nvPr>
            <p:ph idx="1"/>
          </p:nvPr>
        </p:nvSpPr>
        <p:spPr>
          <a:xfrm>
            <a:off x="492371" y="2909455"/>
            <a:ext cx="3246364" cy="3079864"/>
          </a:xfrm>
        </p:spPr>
        <p:txBody>
          <a:bodyPr vert="horz" lIns="91440" tIns="45720" rIns="91440" bIns="45720" rtlCol="0">
            <a:normAutofit/>
          </a:bodyPr>
          <a:lstStyle/>
          <a:p>
            <a:pPr marL="0" indent="0">
              <a:buNone/>
            </a:pPr>
            <a:r>
              <a:rPr lang="pt-BR" cap="all" spc="200" dirty="0">
                <a:solidFill>
                  <a:srgbClr val="FFFFFF"/>
                </a:solidFill>
                <a:latin typeface="+mj-lt"/>
              </a:rPr>
              <a:t>Ótima</a:t>
            </a:r>
            <a:r>
              <a:rPr lang="en-US" cap="all" spc="200" dirty="0">
                <a:solidFill>
                  <a:srgbClr val="FFFFFF"/>
                </a:solidFill>
                <a:latin typeface="+mj-lt"/>
              </a:rPr>
              <a:t> </a:t>
            </a:r>
            <a:r>
              <a:rPr lang="pt-BR" cap="all" spc="200" dirty="0">
                <a:solidFill>
                  <a:srgbClr val="FFFFFF"/>
                </a:solidFill>
                <a:latin typeface="+mj-lt"/>
              </a:rPr>
              <a:t>velocidade</a:t>
            </a:r>
            <a:r>
              <a:rPr lang="en-US" cap="all" spc="200" dirty="0">
                <a:solidFill>
                  <a:srgbClr val="FFFFFF"/>
                </a:solidFill>
                <a:latin typeface="+mj-lt"/>
              </a:rPr>
              <a:t> e </a:t>
            </a:r>
            <a:r>
              <a:rPr lang="pt-BR" cap="all" spc="200" dirty="0">
                <a:solidFill>
                  <a:srgbClr val="FFFFFF"/>
                </a:solidFill>
                <a:latin typeface="+mj-lt"/>
              </a:rPr>
              <a:t>precisão</a:t>
            </a:r>
            <a:r>
              <a:rPr lang="en-US" cap="all" spc="200" dirty="0">
                <a:solidFill>
                  <a:srgbClr val="FFFFFF"/>
                </a:solidFill>
                <a:latin typeface="+mj-lt"/>
              </a:rPr>
              <a:t> </a:t>
            </a:r>
            <a:r>
              <a:rPr lang="pt-BR" cap="all" spc="200" dirty="0">
                <a:solidFill>
                  <a:srgbClr val="FFFFFF"/>
                </a:solidFill>
                <a:latin typeface="+mj-lt"/>
              </a:rPr>
              <a:t>na</a:t>
            </a:r>
            <a:r>
              <a:rPr lang="en-US" cap="all" spc="200" dirty="0">
                <a:solidFill>
                  <a:srgbClr val="FFFFFF"/>
                </a:solidFill>
                <a:latin typeface="+mj-lt"/>
              </a:rPr>
              <a:t> </a:t>
            </a:r>
            <a:r>
              <a:rPr lang="pt-BR" cap="all" spc="200" dirty="0">
                <a:solidFill>
                  <a:srgbClr val="FFFFFF"/>
                </a:solidFill>
                <a:latin typeface="+mj-lt"/>
              </a:rPr>
              <a:t>detecção</a:t>
            </a:r>
            <a:r>
              <a:rPr lang="en-US" cap="all" spc="200" dirty="0">
                <a:solidFill>
                  <a:srgbClr val="FFFFFF"/>
                </a:solidFill>
                <a:latin typeface="+mj-lt"/>
              </a:rPr>
              <a:t> de </a:t>
            </a:r>
            <a:r>
              <a:rPr lang="pt-BR" cap="all" spc="200" dirty="0">
                <a:solidFill>
                  <a:srgbClr val="FFFFFF"/>
                </a:solidFill>
                <a:latin typeface="+mj-lt"/>
              </a:rPr>
              <a:t>objetos</a:t>
            </a:r>
            <a:r>
              <a:rPr lang="en-US" cap="all" spc="200" dirty="0">
                <a:solidFill>
                  <a:srgbClr val="FFFFFF"/>
                </a:solidFill>
                <a:latin typeface="+mj-lt"/>
              </a:rPr>
              <a:t>.</a:t>
            </a:r>
          </a:p>
        </p:txBody>
      </p:sp>
      <p:sp>
        <p:nvSpPr>
          <p:cNvPr id="139" name="Rectangle 138">
            <a:extLst>
              <a:ext uri="{FF2B5EF4-FFF2-40B4-BE49-F238E27FC236}">
                <a16:creationId xmlns:a16="http://schemas.microsoft.com/office/drawing/2014/main" id="{53B8D6B0-55D6-48DC-86D8-FD95D5F11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4098" name="Picture 2" descr="Comparison of the proposed YOLOv4 and other state-of-the-art object... |  Download Scientific Diagram">
            <a:extLst>
              <a:ext uri="{FF2B5EF4-FFF2-40B4-BE49-F238E27FC236}">
                <a16:creationId xmlns:a16="http://schemas.microsoft.com/office/drawing/2014/main" id="{6B38EC8F-79E5-49DE-8FCC-CBE5F21C82E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860393" y="309012"/>
            <a:ext cx="6284235" cy="4963201"/>
          </a:xfrm>
          <a:prstGeom prst="rect">
            <a:avLst/>
          </a:prstGeom>
          <a:noFill/>
          <a:extLst>
            <a:ext uri="{909E8E84-426E-40DD-AFC4-6F175D3DCCD1}">
              <a14:hiddenFill xmlns:a14="http://schemas.microsoft.com/office/drawing/2010/main">
                <a:solidFill>
                  <a:srgbClr val="FFFFFF"/>
                </a:solidFill>
              </a14:hiddenFill>
            </a:ext>
          </a:extLst>
        </p:spPr>
      </p:pic>
      <p:sp>
        <p:nvSpPr>
          <p:cNvPr id="4" name="Espaço Reservado para Data 3">
            <a:extLst>
              <a:ext uri="{FF2B5EF4-FFF2-40B4-BE49-F238E27FC236}">
                <a16:creationId xmlns:a16="http://schemas.microsoft.com/office/drawing/2014/main" id="{0A177E81-2441-4238-BF21-5150A0970435}"/>
              </a:ext>
            </a:extLst>
          </p:cNvPr>
          <p:cNvSpPr>
            <a:spLocks noGrp="1"/>
          </p:cNvSpPr>
          <p:nvPr>
            <p:ph type="dt" sz="half" idx="10"/>
          </p:nvPr>
        </p:nvSpPr>
        <p:spPr>
          <a:xfrm>
            <a:off x="5364202" y="6459785"/>
            <a:ext cx="1735371" cy="365125"/>
          </a:xfrm>
        </p:spPr>
        <p:txBody>
          <a:bodyPr vert="horz" lIns="91440" tIns="45720" rIns="91440" bIns="45720" rtlCol="0">
            <a:normAutofit/>
          </a:bodyPr>
          <a:lstStyle/>
          <a:p>
            <a:pPr algn="r" defTabSz="914400">
              <a:spcAft>
                <a:spcPts val="600"/>
              </a:spcAft>
            </a:pPr>
            <a:fld id="{91DF2A3A-30FD-464E-8202-27A276433376}" type="datetime1">
              <a:rPr lang="en-US" smtClean="0"/>
              <a:pPr algn="r" defTabSz="914400">
                <a:spcAft>
                  <a:spcPts val="600"/>
                </a:spcAft>
              </a:pPr>
              <a:t>8/8/2022</a:t>
            </a:fld>
            <a:endParaRPr lang="en-US" dirty="0"/>
          </a:p>
        </p:txBody>
      </p:sp>
      <p:sp>
        <p:nvSpPr>
          <p:cNvPr id="10" name="Espaço Reservado para Conteúdo 3">
            <a:extLst>
              <a:ext uri="{FF2B5EF4-FFF2-40B4-BE49-F238E27FC236}">
                <a16:creationId xmlns:a16="http://schemas.microsoft.com/office/drawing/2014/main" id="{B5E3F95D-F5F7-4B86-B49D-F10269590F50}"/>
              </a:ext>
            </a:extLst>
          </p:cNvPr>
          <p:cNvSpPr txBox="1">
            <a:spLocks/>
          </p:cNvSpPr>
          <p:nvPr/>
        </p:nvSpPr>
        <p:spPr>
          <a:xfrm>
            <a:off x="4860393" y="5539781"/>
            <a:ext cx="6284235" cy="1585666"/>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pt-BR" sz="1600" cap="all" spc="200" dirty="0">
                <a:solidFill>
                  <a:schemeClr val="tx1">
                    <a:lumMod val="75000"/>
                    <a:lumOff val="25000"/>
                  </a:schemeClr>
                </a:solidFill>
              </a:rPr>
              <a:t>Comparação da YOLOv4 com outros detectores de objetos de última geração. A YOLOv4 é executada duas vezes mais rápido do que </a:t>
            </a:r>
            <a:r>
              <a:rPr lang="pt-BR" sz="1600" cap="all" spc="200" dirty="0" err="1">
                <a:solidFill>
                  <a:schemeClr val="tx1">
                    <a:lumMod val="75000"/>
                    <a:lumOff val="25000"/>
                  </a:schemeClr>
                </a:solidFill>
              </a:rPr>
              <a:t>EfficientDet</a:t>
            </a:r>
            <a:r>
              <a:rPr lang="pt-BR" sz="1600" cap="all" spc="200" dirty="0">
                <a:solidFill>
                  <a:schemeClr val="tx1">
                    <a:lumMod val="75000"/>
                    <a:lumOff val="25000"/>
                  </a:schemeClr>
                </a:solidFill>
              </a:rPr>
              <a:t> com desempenho comparável. Melhora do AP e do FPS da YOLOv3 em 10% e 12%, respectivamente.</a:t>
            </a:r>
          </a:p>
          <a:p>
            <a:pPr marL="0" indent="0">
              <a:buFont typeface="Calibri" panose="020F0502020204030204" pitchFamily="34" charset="0"/>
              <a:buNone/>
            </a:pPr>
            <a:endParaRPr lang="en-US" cap="all" spc="200" dirty="0"/>
          </a:p>
        </p:txBody>
      </p:sp>
    </p:spTree>
    <p:extLst>
      <p:ext uri="{BB962C8B-B14F-4D97-AF65-F5344CB8AC3E}">
        <p14:creationId xmlns:p14="http://schemas.microsoft.com/office/powerpoint/2010/main" val="3276151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2" name="Rectangle 21">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26" name="Rectangle 25">
            <a:extLst>
              <a:ext uri="{FF2B5EF4-FFF2-40B4-BE49-F238E27FC236}">
                <a16:creationId xmlns:a16="http://schemas.microsoft.com/office/drawing/2014/main" id="{C4AAA502-5435-489E-9538-3A40E6C71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AA2DF12-AC09-44D3-9155-6DD1954651F9}"/>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b="1" dirty="0">
                <a:solidFill>
                  <a:schemeClr val="tx1">
                    <a:lumMod val="85000"/>
                    <a:lumOff val="15000"/>
                  </a:schemeClr>
                </a:solidFill>
              </a:rPr>
              <a:t>YOLOv4 ARQUITETURA</a:t>
            </a:r>
          </a:p>
        </p:txBody>
      </p:sp>
      <p:pic>
        <p:nvPicPr>
          <p:cNvPr id="6" name="Espaço Reservado para Conteúdo 5" descr="Gráfico, Gráfico de radar&#10;&#10;Descrição gerada automaticamente">
            <a:extLst>
              <a:ext uri="{FF2B5EF4-FFF2-40B4-BE49-F238E27FC236}">
                <a16:creationId xmlns:a16="http://schemas.microsoft.com/office/drawing/2014/main" id="{47711227-CC1E-454F-99EB-4A2CFECBC07C}"/>
              </a:ext>
            </a:extLst>
          </p:cNvPr>
          <p:cNvPicPr>
            <a:picLocks noGrp="1" noChangeAspect="1"/>
          </p:cNvPicPr>
          <p:nvPr>
            <p:ph idx="4294967295"/>
          </p:nvPr>
        </p:nvPicPr>
        <p:blipFill rotWithShape="1">
          <a:blip r:embed="rId3"/>
          <a:srcRect b="40459"/>
          <a:stretch/>
        </p:blipFill>
        <p:spPr>
          <a:xfrm>
            <a:off x="167818" y="563959"/>
            <a:ext cx="11853615" cy="3405369"/>
          </a:xfrm>
          <a:prstGeom prst="rect">
            <a:avLst/>
          </a:prstGeom>
        </p:spPr>
      </p:pic>
      <p:cxnSp>
        <p:nvCxnSpPr>
          <p:cNvPr id="28" name="Straight Connector 27">
            <a:extLst>
              <a:ext uri="{FF2B5EF4-FFF2-40B4-BE49-F238E27FC236}">
                <a16:creationId xmlns:a16="http://schemas.microsoft.com/office/drawing/2014/main" id="{C9AC0290-4702-4519-B0F4-C2A4688099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DE42378B-2E28-4810-8421-7A473A40E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0D91DD17-237F-4811-BC0E-128EB1BD7C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tângulo 9">
            <a:hlinkClick r:id="rId4" action="ppaction://hlinksldjump"/>
            <a:extLst>
              <a:ext uri="{FF2B5EF4-FFF2-40B4-BE49-F238E27FC236}">
                <a16:creationId xmlns:a16="http://schemas.microsoft.com/office/drawing/2014/main" id="{F4DBF4A4-B9BE-4076-955D-2DEE67929D36}"/>
              </a:ext>
            </a:extLst>
          </p:cNvPr>
          <p:cNvSpPr/>
          <p:nvPr/>
        </p:nvSpPr>
        <p:spPr>
          <a:xfrm>
            <a:off x="7324145" y="4130142"/>
            <a:ext cx="2106996" cy="503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A etapa de detecção</a:t>
            </a:r>
          </a:p>
        </p:txBody>
      </p:sp>
      <p:sp>
        <p:nvSpPr>
          <p:cNvPr id="51" name="Retângulo 50">
            <a:hlinkClick r:id="rId5" action="ppaction://hlinksldjump"/>
            <a:extLst>
              <a:ext uri="{FF2B5EF4-FFF2-40B4-BE49-F238E27FC236}">
                <a16:creationId xmlns:a16="http://schemas.microsoft.com/office/drawing/2014/main" id="{BB0FA93F-210B-454E-A60D-94FA8EECD054}"/>
              </a:ext>
            </a:extLst>
          </p:cNvPr>
          <p:cNvSpPr/>
          <p:nvPr/>
        </p:nvSpPr>
        <p:spPr>
          <a:xfrm>
            <a:off x="5031734" y="4130142"/>
            <a:ext cx="2106996" cy="503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dirty="0"/>
              <a:t>Agregação de recursos</a:t>
            </a:r>
          </a:p>
        </p:txBody>
      </p:sp>
      <p:sp>
        <p:nvSpPr>
          <p:cNvPr id="59" name="Retângulo 58">
            <a:hlinkClick r:id="rId6" action="ppaction://hlinksldjump"/>
            <a:extLst>
              <a:ext uri="{FF2B5EF4-FFF2-40B4-BE49-F238E27FC236}">
                <a16:creationId xmlns:a16="http://schemas.microsoft.com/office/drawing/2014/main" id="{FB85B4BB-551E-4846-912F-0688F51F6C34}"/>
              </a:ext>
            </a:extLst>
          </p:cNvPr>
          <p:cNvSpPr/>
          <p:nvPr/>
        </p:nvSpPr>
        <p:spPr>
          <a:xfrm>
            <a:off x="2831005" y="4130142"/>
            <a:ext cx="2015315" cy="5060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1600" dirty="0"/>
              <a:t>Formação de recursos</a:t>
            </a:r>
          </a:p>
        </p:txBody>
      </p:sp>
    </p:spTree>
    <p:extLst>
      <p:ext uri="{BB962C8B-B14F-4D97-AF65-F5344CB8AC3E}">
        <p14:creationId xmlns:p14="http://schemas.microsoft.com/office/powerpoint/2010/main" val="2377013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7" name="Rectangle 76">
            <a:extLst>
              <a:ext uri="{FF2B5EF4-FFF2-40B4-BE49-F238E27FC236}">
                <a16:creationId xmlns:a16="http://schemas.microsoft.com/office/drawing/2014/main" id="{5F54226A-15A5-4F46-926F-81F3EC466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9" name="Rectangle 78">
            <a:extLst>
              <a:ext uri="{FF2B5EF4-FFF2-40B4-BE49-F238E27FC236}">
                <a16:creationId xmlns:a16="http://schemas.microsoft.com/office/drawing/2014/main" id="{CFCF670F-3E94-4C8F-95AE-035FB45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1" name="Straight Connector 80">
            <a:extLst>
              <a:ext uri="{FF2B5EF4-FFF2-40B4-BE49-F238E27FC236}">
                <a16:creationId xmlns:a16="http://schemas.microsoft.com/office/drawing/2014/main" id="{90479AEA-6C87-4786-A668-54BF815A73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3" name="Rectangle 82">
            <a:extLst>
              <a:ext uri="{FF2B5EF4-FFF2-40B4-BE49-F238E27FC236}">
                <a16:creationId xmlns:a16="http://schemas.microsoft.com/office/drawing/2014/main" id="{2B399A60-3405-4647-A976-4CBC707A9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1"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FE8FF351-900B-4AA7-B3CB-AA23F3577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ítulo 5">
            <a:extLst>
              <a:ext uri="{FF2B5EF4-FFF2-40B4-BE49-F238E27FC236}">
                <a16:creationId xmlns:a16="http://schemas.microsoft.com/office/drawing/2014/main" id="{1359BE99-AC4A-4C77-8FFA-76658C5168E0}"/>
              </a:ext>
            </a:extLst>
          </p:cNvPr>
          <p:cNvSpPr>
            <a:spLocks noGrp="1"/>
          </p:cNvSpPr>
          <p:nvPr>
            <p:ph type="title"/>
          </p:nvPr>
        </p:nvSpPr>
        <p:spPr>
          <a:xfrm>
            <a:off x="457200" y="1058573"/>
            <a:ext cx="3659246" cy="2926080"/>
          </a:xfrm>
        </p:spPr>
        <p:txBody>
          <a:bodyPr vert="horz" lIns="91440" tIns="45720" rIns="91440" bIns="45720" rtlCol="0" anchor="b">
            <a:normAutofit/>
          </a:bodyPr>
          <a:lstStyle/>
          <a:p>
            <a:r>
              <a:rPr lang="en-US" sz="5400" b="0" i="0" dirty="0">
                <a:solidFill>
                  <a:srgbClr val="FFFFFF"/>
                </a:solidFill>
                <a:effectLst/>
              </a:rPr>
              <a:t>Backbone</a:t>
            </a:r>
            <a:endParaRPr lang="en-US" sz="5400" dirty="0">
              <a:solidFill>
                <a:srgbClr val="FFFFFF"/>
              </a:solidFill>
            </a:endParaRPr>
          </a:p>
        </p:txBody>
      </p:sp>
      <p:sp>
        <p:nvSpPr>
          <p:cNvPr id="87" name="Rectangle 86">
            <a:extLst>
              <a:ext uri="{FF2B5EF4-FFF2-40B4-BE49-F238E27FC236}">
                <a16:creationId xmlns:a16="http://schemas.microsoft.com/office/drawing/2014/main" id="{E0D90A09-10D4-4340-AC70-0AFDB3810B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9" name="Rectangle 88">
            <a:extLst>
              <a:ext uri="{FF2B5EF4-FFF2-40B4-BE49-F238E27FC236}">
                <a16:creationId xmlns:a16="http://schemas.microsoft.com/office/drawing/2014/main" id="{062DB908-A871-49E3-A635-30ADFEBCF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321732"/>
            <a:ext cx="3654966" cy="367484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6" name="Picture 8" descr="(a) linha de base (b) escala de largura (c) escala de profundidade (d) escala de resolução (e) escala composta">
            <a:extLst>
              <a:ext uri="{FF2B5EF4-FFF2-40B4-BE49-F238E27FC236}">
                <a16:creationId xmlns:a16="http://schemas.microsoft.com/office/drawing/2014/main" id="{2F76D1C8-677F-4A2C-9560-1AAE861C568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03325" y="1360596"/>
            <a:ext cx="3578896" cy="1529977"/>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8B2C4FD5-C5A9-45B4-83C5-3310D4EDE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321732"/>
            <a:ext cx="3068701" cy="2108201"/>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4" name="Picture 6" descr="Visualização parcial do DenseNet em vários estágios (com conexão de salto)">
            <a:extLst>
              <a:ext uri="{FF2B5EF4-FFF2-40B4-BE49-F238E27FC236}">
                <a16:creationId xmlns:a16="http://schemas.microsoft.com/office/drawing/2014/main" id="{14A7807B-3972-455B-9ABD-93746DDB60E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8961039" y="854709"/>
            <a:ext cx="2743199" cy="1042415"/>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3E5F8535-F3B4-43C3-8595-D163FAA6BB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4157448"/>
            <a:ext cx="3654966" cy="23023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2" name="Picture 4" descr="Diagrama do modelo DenseNet.  Um bloco denso composto por quatro camadas densas alimentando uma camada de transição com uma convolução.">
            <a:extLst>
              <a:ext uri="{FF2B5EF4-FFF2-40B4-BE49-F238E27FC236}">
                <a16:creationId xmlns:a16="http://schemas.microsoft.com/office/drawing/2014/main" id="{35E98D89-4FC8-4AC3-BF14-8AF25174E25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138266" y="4706439"/>
            <a:ext cx="3313507" cy="1201146"/>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94">
            <a:extLst>
              <a:ext uri="{FF2B5EF4-FFF2-40B4-BE49-F238E27FC236}">
                <a16:creationId xmlns:a16="http://schemas.microsoft.com/office/drawing/2014/main" id="{4F3F6827-0043-4CFE-98A8-95CE1B69B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2617577"/>
            <a:ext cx="3068701" cy="380911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descr="Visualização de camadas de redes neurais 3D.">
            <a:extLst>
              <a:ext uri="{FF2B5EF4-FFF2-40B4-BE49-F238E27FC236}">
                <a16:creationId xmlns:a16="http://schemas.microsoft.com/office/drawing/2014/main" id="{A3FD36A9-C3E2-49D1-8157-C56C3F401A8B}"/>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8961038" y="3565826"/>
            <a:ext cx="2743200" cy="1912619"/>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06213648-2195-46FD-A62A-60838E5C8CDF}"/>
              </a:ext>
            </a:extLst>
          </p:cNvPr>
          <p:cNvSpPr txBox="1"/>
          <p:nvPr/>
        </p:nvSpPr>
        <p:spPr>
          <a:xfrm>
            <a:off x="6352315" y="3194054"/>
            <a:ext cx="1336037" cy="307777"/>
          </a:xfrm>
          <a:prstGeom prst="rect">
            <a:avLst/>
          </a:prstGeom>
          <a:noFill/>
        </p:spPr>
        <p:txBody>
          <a:bodyPr wrap="square">
            <a:spAutoFit/>
          </a:bodyPr>
          <a:lstStyle/>
          <a:p>
            <a:r>
              <a:rPr lang="pt-BR" sz="1400" b="0" i="0" dirty="0" err="1">
                <a:solidFill>
                  <a:srgbClr val="383838"/>
                </a:solidFill>
                <a:effectLst/>
                <a:latin typeface="proxima-nova"/>
              </a:rPr>
              <a:t>EfficientNet</a:t>
            </a:r>
            <a:endParaRPr lang="pt-BR" dirty="0"/>
          </a:p>
        </p:txBody>
      </p:sp>
      <p:pic>
        <p:nvPicPr>
          <p:cNvPr id="10" name="Gráfico 9" descr="Círculo com seta para a esquerda com preenchimento sólido">
            <a:hlinkClick r:id="rId7" action="ppaction://hlinksldjump"/>
            <a:extLst>
              <a:ext uri="{FF2B5EF4-FFF2-40B4-BE49-F238E27FC236}">
                <a16:creationId xmlns:a16="http://schemas.microsoft.com/office/drawing/2014/main" id="{904AE3B3-336A-4B91-B0CA-F9DB1419D1C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607" y="5909120"/>
            <a:ext cx="648000" cy="648000"/>
          </a:xfrm>
          <a:prstGeom prst="rect">
            <a:avLst/>
          </a:prstGeom>
        </p:spPr>
      </p:pic>
    </p:spTree>
    <p:extLst>
      <p:ext uri="{BB962C8B-B14F-4D97-AF65-F5344CB8AC3E}">
        <p14:creationId xmlns:p14="http://schemas.microsoft.com/office/powerpoint/2010/main" val="26550781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5F54226A-15A5-4F46-926F-81F3EC466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CFCF670F-3E94-4C8F-95AE-035FB45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5" name="Straight Connector 84">
            <a:extLst>
              <a:ext uri="{FF2B5EF4-FFF2-40B4-BE49-F238E27FC236}">
                <a16:creationId xmlns:a16="http://schemas.microsoft.com/office/drawing/2014/main" id="{90479AEA-6C87-4786-A668-54BF815A73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87" name="Rectangle 86">
            <a:extLst>
              <a:ext uri="{FF2B5EF4-FFF2-40B4-BE49-F238E27FC236}">
                <a16:creationId xmlns:a16="http://schemas.microsoft.com/office/drawing/2014/main" id="{36D50BAE-2B1C-44EA-98D3-FF227A6942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3398D58C-9674-4C11-B35D-8A0C4AC071DF}"/>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Neck</a:t>
            </a:r>
          </a:p>
        </p:txBody>
      </p:sp>
      <p:pic>
        <p:nvPicPr>
          <p:cNvPr id="8204" name="Picture 12">
            <a:extLst>
              <a:ext uri="{FF2B5EF4-FFF2-40B4-BE49-F238E27FC236}">
                <a16:creationId xmlns:a16="http://schemas.microsoft.com/office/drawing/2014/main" id="{6294B67F-EE92-4994-8E01-B6A8FC38F16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1289" r="18561"/>
          <a:stretch/>
        </p:blipFill>
        <p:spPr bwMode="auto">
          <a:xfrm>
            <a:off x="869225" y="1688847"/>
            <a:ext cx="2251121" cy="147831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88">
            <a:extLst>
              <a:ext uri="{FF2B5EF4-FFF2-40B4-BE49-F238E27FC236}">
                <a16:creationId xmlns:a16="http://schemas.microsoft.com/office/drawing/2014/main" id="{A0354A3E-8646-42D8-BBA1-296667346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46201"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a:extLst>
              <a:ext uri="{FF2B5EF4-FFF2-40B4-BE49-F238E27FC236}">
                <a16:creationId xmlns:a16="http://schemas.microsoft.com/office/drawing/2014/main" id="{BD307CE0-F668-46C7-9FC6-CAC4B5A6FE7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436064" y="1825341"/>
            <a:ext cx="2476811" cy="1232213"/>
          </a:xfrm>
          <a:prstGeom prst="rect">
            <a:avLst/>
          </a:prstGeom>
          <a:noFill/>
          <a:extLst>
            <a:ext uri="{909E8E84-426E-40DD-AFC4-6F175D3DCCD1}">
              <a14:hiddenFill xmlns:a14="http://schemas.microsoft.com/office/drawing/2010/main">
                <a:solidFill>
                  <a:srgbClr val="FFFFFF"/>
                </a:solidFill>
              </a14:hiddenFill>
            </a:ext>
          </a:extLst>
        </p:spPr>
      </p:pic>
      <p:sp>
        <p:nvSpPr>
          <p:cNvPr id="91" name="Rectangle 90">
            <a:extLst>
              <a:ext uri="{FF2B5EF4-FFF2-40B4-BE49-F238E27FC236}">
                <a16:creationId xmlns:a16="http://schemas.microsoft.com/office/drawing/2014/main" id="{8D8F64D4-85B6-4B50-8267-A342257592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38730"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8" name="Picture 6">
            <a:extLst>
              <a:ext uri="{FF2B5EF4-FFF2-40B4-BE49-F238E27FC236}">
                <a16:creationId xmlns:a16="http://schemas.microsoft.com/office/drawing/2014/main" id="{7C81F874-B1DB-4B2B-AD6B-E81CCD783D0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228593" y="2020853"/>
            <a:ext cx="2511016" cy="841190"/>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982E57E1-FBFC-4937-B6B9-C381D1C952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65464"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200" name="Picture 8">
            <a:extLst>
              <a:ext uri="{FF2B5EF4-FFF2-40B4-BE49-F238E27FC236}">
                <a16:creationId xmlns:a16="http://schemas.microsoft.com/office/drawing/2014/main" id="{6F24DB1C-FDBF-44B9-9880-A1D5A69E86C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6325" r="17377"/>
          <a:stretch/>
        </p:blipFill>
        <p:spPr bwMode="auto">
          <a:xfrm>
            <a:off x="9055327" y="1688847"/>
            <a:ext cx="2722272" cy="1385813"/>
          </a:xfrm>
          <a:prstGeom prst="rect">
            <a:avLst/>
          </a:prstGeom>
          <a:noFill/>
          <a:extLst>
            <a:ext uri="{909E8E84-426E-40DD-AFC4-6F175D3DCCD1}">
              <a14:hiddenFill xmlns:a14="http://schemas.microsoft.com/office/drawing/2010/main">
                <a:solidFill>
                  <a:srgbClr val="FFFFFF"/>
                </a:solidFill>
              </a14:hiddenFill>
            </a:ext>
          </a:extLst>
        </p:spPr>
      </p:pic>
      <p:cxnSp>
        <p:nvCxnSpPr>
          <p:cNvPr id="95" name="Straight Connector 94">
            <a:extLst>
              <a:ext uri="{FF2B5EF4-FFF2-40B4-BE49-F238E27FC236}">
                <a16:creationId xmlns:a16="http://schemas.microsoft.com/office/drawing/2014/main" id="{7105A204-F287-4494-909D-5FD20667E7D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A08B6943-0110-4993-B7F6-7A6A1EC667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9" name="Rectangle 98">
            <a:extLst>
              <a:ext uri="{FF2B5EF4-FFF2-40B4-BE49-F238E27FC236}">
                <a16:creationId xmlns:a16="http://schemas.microsoft.com/office/drawing/2014/main" id="{011BBFEE-907A-4DF1-9F7B-C5211B637B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6" name="Gráfico 5" descr="Círculo com seta para a esquerda com preenchimento sólido">
            <a:hlinkClick r:id="rId7" action="ppaction://hlinksldjump"/>
            <a:extLst>
              <a:ext uri="{FF2B5EF4-FFF2-40B4-BE49-F238E27FC236}">
                <a16:creationId xmlns:a16="http://schemas.microsoft.com/office/drawing/2014/main" id="{2EACC5C6-FA76-41D6-BEDA-21D627816DD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160" y="5681237"/>
            <a:ext cx="648746" cy="648746"/>
          </a:xfrm>
          <a:prstGeom prst="rect">
            <a:avLst/>
          </a:prstGeom>
        </p:spPr>
      </p:pic>
    </p:spTree>
    <p:extLst>
      <p:ext uri="{BB962C8B-B14F-4D97-AF65-F5344CB8AC3E}">
        <p14:creationId xmlns:p14="http://schemas.microsoft.com/office/powerpoint/2010/main" val="1858656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4E4490D0-3672-446A-AC12-B4830333BD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3" name="Rectangle 72">
            <a:extLst>
              <a:ext uri="{FF2B5EF4-FFF2-40B4-BE49-F238E27FC236}">
                <a16:creationId xmlns:a16="http://schemas.microsoft.com/office/drawing/2014/main" id="{39CB82C2-DF65-4EC1-8280-F201D50F57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75" name="Straight Connector 74">
            <a:extLst>
              <a:ext uri="{FF2B5EF4-FFF2-40B4-BE49-F238E27FC236}">
                <a16:creationId xmlns:a16="http://schemas.microsoft.com/office/drawing/2014/main" id="{7E1D4427-852B-4B37-8E76-0E9F1810BA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77" name="Rectangle 76">
            <a:extLst>
              <a:ext uri="{FF2B5EF4-FFF2-40B4-BE49-F238E27FC236}">
                <a16:creationId xmlns:a16="http://schemas.microsoft.com/office/drawing/2014/main" id="{FA4CD5CB-D209-4D70-8CA4-629731C592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AEFAE086-4AB9-4BAC-8C9B-A910D712B892}"/>
              </a:ext>
            </a:extLst>
          </p:cNvPr>
          <p:cNvSpPr>
            <a:spLocks noGrp="1"/>
          </p:cNvSpPr>
          <p:nvPr>
            <p:ph type="title"/>
          </p:nvPr>
        </p:nvSpPr>
        <p:spPr>
          <a:xfrm>
            <a:off x="8141110" y="639097"/>
            <a:ext cx="3401961" cy="3686015"/>
          </a:xfrm>
        </p:spPr>
        <p:txBody>
          <a:bodyPr vert="horz" lIns="91440" tIns="45720" rIns="91440" bIns="45720" rtlCol="0" anchor="b">
            <a:normAutofit/>
          </a:bodyPr>
          <a:lstStyle/>
          <a:p>
            <a:r>
              <a:rPr lang="en-US" sz="6600" dirty="0" err="1">
                <a:solidFill>
                  <a:schemeClr val="tx1">
                    <a:lumMod val="85000"/>
                    <a:lumOff val="15000"/>
                  </a:schemeClr>
                </a:solidFill>
              </a:rPr>
              <a:t>Cabeça</a:t>
            </a:r>
            <a:endParaRPr lang="en-US" sz="6600" dirty="0">
              <a:solidFill>
                <a:schemeClr val="tx1">
                  <a:lumMod val="85000"/>
                  <a:lumOff val="15000"/>
                </a:schemeClr>
              </a:solidFill>
            </a:endParaRPr>
          </a:p>
        </p:txBody>
      </p:sp>
      <p:pic>
        <p:nvPicPr>
          <p:cNvPr id="9218" name="Picture 2" descr="Definir locais de âncora onde YOLOv4 parece mais centralmente para posições de saída na saída">
            <a:extLst>
              <a:ext uri="{FF2B5EF4-FFF2-40B4-BE49-F238E27FC236}">
                <a16:creationId xmlns:a16="http://schemas.microsoft.com/office/drawing/2014/main" id="{B22A3682-0DB6-4148-AA2F-B66A4822D84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1566" y="854498"/>
            <a:ext cx="6317979" cy="4643715"/>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5C6A2BAE-B461-4B55-8E1F-0722ABDD13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343400"/>
            <a:ext cx="32004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B4C27B90-DF2B-4D00-BA07-18ED774CD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3" name="Rectangle 82">
            <a:extLst>
              <a:ext uri="{FF2B5EF4-FFF2-40B4-BE49-F238E27FC236}">
                <a16:creationId xmlns:a16="http://schemas.microsoft.com/office/drawing/2014/main" id="{593ACC25-C262-417A-8AA9-0641C772BD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Gráfico 11" descr="Círculo com seta para a esquerda com preenchimento sólido">
            <a:hlinkClick r:id="rId4" action="ppaction://hlinksldjump"/>
            <a:extLst>
              <a:ext uri="{FF2B5EF4-FFF2-40B4-BE49-F238E27FC236}">
                <a16:creationId xmlns:a16="http://schemas.microsoft.com/office/drawing/2014/main" id="{40F23237-F1E3-4D78-93C7-704522FEAE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60" y="5681237"/>
            <a:ext cx="648746" cy="648746"/>
          </a:xfrm>
          <a:prstGeom prst="rect">
            <a:avLst/>
          </a:prstGeom>
        </p:spPr>
      </p:pic>
    </p:spTree>
    <p:extLst>
      <p:ext uri="{BB962C8B-B14F-4D97-AF65-F5344CB8AC3E}">
        <p14:creationId xmlns:p14="http://schemas.microsoft.com/office/powerpoint/2010/main" val="3089900090"/>
      </p:ext>
    </p:extLst>
  </p:cSld>
  <p:clrMapOvr>
    <a:masterClrMapping/>
  </p:clrMapOvr>
</p:sld>
</file>

<file path=ppt/theme/theme1.xml><?xml version="1.0" encoding="utf-8"?>
<a:theme xmlns:a="http://schemas.openxmlformats.org/drawingml/2006/main" name="Retrospectiva">
  <a:themeElements>
    <a:clrScheme name="Retrospectiva">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iva">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iva">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3164</TotalTime>
  <Words>1824</Words>
  <Application>Microsoft Office PowerPoint</Application>
  <PresentationFormat>Widescreen</PresentationFormat>
  <Paragraphs>141</Paragraphs>
  <Slides>26</Slides>
  <Notes>10</Notes>
  <HiddenSlides>3</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26</vt:i4>
      </vt:variant>
    </vt:vector>
  </HeadingPairs>
  <TitlesOfParts>
    <vt:vector size="39" baseType="lpstr">
      <vt:lpstr>-apple-system</vt:lpstr>
      <vt:lpstr>Calibri</vt:lpstr>
      <vt:lpstr>Calibri Light</vt:lpstr>
      <vt:lpstr>Helvetica Neue</vt:lpstr>
      <vt:lpstr>Lato</vt:lpstr>
      <vt:lpstr>Myriad Pro</vt:lpstr>
      <vt:lpstr>paralucent</vt:lpstr>
      <vt:lpstr>PMN Caecilia 45 Light</vt:lpstr>
      <vt:lpstr>proxima-nova</vt:lpstr>
      <vt:lpstr>Roboto Light</vt:lpstr>
      <vt:lpstr>Segoe UI</vt:lpstr>
      <vt:lpstr>Wingdings</vt:lpstr>
      <vt:lpstr>Retrospectiva</vt:lpstr>
      <vt:lpstr>PowerPoint Presentation</vt:lpstr>
      <vt:lpstr>OBJETIVO</vt:lpstr>
      <vt:lpstr>Posicionamento da câmera na locomotiva</vt:lpstr>
      <vt:lpstr>PRÉ-PROCESSAMENTO</vt:lpstr>
      <vt:lpstr>YOLOv4</vt:lpstr>
      <vt:lpstr>YOLOv4 ARQUITETURA</vt:lpstr>
      <vt:lpstr>Backbone</vt:lpstr>
      <vt:lpstr>Neck</vt:lpstr>
      <vt:lpstr>Cabeça</vt:lpstr>
      <vt:lpstr>YOLOv4 DETALHE DA ARQUITETURA</vt:lpstr>
      <vt:lpstr>Aumento dos dados</vt:lpstr>
      <vt:lpstr>Self-Adversarial Training (SAT)</vt:lpstr>
      <vt:lpstr>Função de ativação Swish e Mish</vt:lpstr>
      <vt:lpstr>Regularização DropBlock</vt:lpstr>
      <vt:lpstr>IoU (intersect over union) &amp; mAP (mean average precision)</vt:lpstr>
      <vt:lpstr>Resultados do retreinamento da YOLOv4 para realizar a detecção de placas de sinalização ferroviária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Conclusão</vt:lpstr>
      <vt:lpstr>PowerPoint Presentation</vt:lpstr>
      <vt:lpstr>Referências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Lirielly Vitorugo</dc:creator>
  <cp:lastModifiedBy>Nascimento, Lirielly Vitorugo</cp:lastModifiedBy>
  <cp:revision>16</cp:revision>
  <dcterms:created xsi:type="dcterms:W3CDTF">2022-01-05T17:44:09Z</dcterms:created>
  <dcterms:modified xsi:type="dcterms:W3CDTF">2022-08-08T07:34:18Z</dcterms:modified>
</cp:coreProperties>
</file>